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549" r:id="rId2"/>
    <p:sldId id="536" r:id="rId3"/>
    <p:sldId id="545" r:id="rId4"/>
    <p:sldId id="548" r:id="rId5"/>
    <p:sldId id="802" r:id="rId6"/>
    <p:sldId id="803" r:id="rId7"/>
    <p:sldId id="805" r:id="rId8"/>
    <p:sldId id="804" r:id="rId9"/>
    <p:sldId id="808" r:id="rId10"/>
    <p:sldId id="603" r:id="rId11"/>
    <p:sldId id="604" r:id="rId12"/>
    <p:sldId id="259" r:id="rId13"/>
    <p:sldId id="605" r:id="rId14"/>
    <p:sldId id="310" r:id="rId15"/>
    <p:sldId id="311" r:id="rId16"/>
    <p:sldId id="312" r:id="rId17"/>
    <p:sldId id="809" r:id="rId18"/>
    <p:sldId id="812" r:id="rId19"/>
    <p:sldId id="811" r:id="rId20"/>
    <p:sldId id="814" r:id="rId21"/>
    <p:sldId id="818" r:id="rId22"/>
    <p:sldId id="820" r:id="rId23"/>
    <p:sldId id="819" r:id="rId24"/>
    <p:sldId id="273" r:id="rId25"/>
    <p:sldId id="821"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9790"/>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848" autoAdjust="0"/>
  </p:normalViewPr>
  <p:slideViewPr>
    <p:cSldViewPr snapToGrid="0">
      <p:cViewPr varScale="1">
        <p:scale>
          <a:sx n="109" d="100"/>
          <a:sy n="109" d="100"/>
        </p:scale>
        <p:origin x="-5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70%</c:v>
                </c:pt>
                <c:pt idx="1">
                  <c:v>第二季度</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181392572906999E-2"/>
          <c:y val="9.4857713429855203E-2"/>
          <c:w val="0.37498793184735402"/>
          <c:h val="0.89016475287069396"/>
        </c:manualLayout>
      </c:layout>
      <c:pieChart>
        <c:varyColors val="1"/>
        <c:ser>
          <c:idx val="0"/>
          <c:order val="0"/>
          <c:tx>
            <c:strRef>
              <c:f>Sheet1!$B$1</c:f>
              <c:strCache>
                <c:ptCount val="1"/>
                <c:pt idx="0">
                  <c:v>销售额</c:v>
                </c:pt>
              </c:strCache>
            </c:strRef>
          </c:tx>
          <c:dPt>
            <c:idx val="0"/>
            <c:bubble3D val="0"/>
            <c:spPr>
              <a:solidFill>
                <a:srgbClr val="C00000"/>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cat>
            <c:strRef>
              <c:f>Sheet1!$A$2:$A$4</c:f>
              <c:strCache>
                <c:ptCount val="3"/>
                <c:pt idx="0">
                  <c:v>3个国家扶贫开发重点县</c:v>
                </c:pt>
                <c:pt idx="1">
                  <c:v>2个省定扶贫开发重点县</c:v>
                </c:pt>
                <c:pt idx="2">
                  <c:v>5个插花贫困县市区</c:v>
                </c:pt>
              </c:strCache>
            </c:strRef>
          </c:cat>
          <c:val>
            <c:numRef>
              <c:f>Sheet1!$B$2:$B$4</c:f>
              <c:numCache>
                <c:formatCode>General</c:formatCode>
                <c:ptCount val="3"/>
                <c:pt idx="0">
                  <c:v>3</c:v>
                </c:pt>
                <c:pt idx="1">
                  <c:v>2</c:v>
                </c:pt>
                <c:pt idx="2">
                  <c:v>5</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egendEntry>
        <c:idx val="1"/>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egendEntry>
        <c:idx val="2"/>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ayout>
        <c:manualLayout>
          <c:xMode val="edge"/>
          <c:yMode val="edge"/>
          <c:x val="0.47855280203874401"/>
          <c:y val="0.20187383544225199"/>
          <c:w val="0.52144719796125605"/>
          <c:h val="0.69818423383525197"/>
        </c:manualLayout>
      </c:layout>
      <c:overlay val="0"/>
      <c:spPr>
        <a:noFill/>
        <a:ln>
          <a:noFill/>
        </a:ln>
        <a:effectLst/>
      </c:spPr>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lumMod val="75000"/>
              </a:schemeClr>
            </a:solidFill>
          </c:spPr>
          <c:dPt>
            <c:idx val="0"/>
            <c:bubble3D val="0"/>
            <c:spPr>
              <a:solidFill>
                <a:srgbClr val="C00000"/>
              </a:solidFill>
              <a:ln w="19050">
                <a:solidFill>
                  <a:schemeClr val="lt1"/>
                </a:solidFill>
              </a:ln>
              <a:effectLst/>
            </c:spPr>
          </c:dPt>
          <c:dPt>
            <c:idx val="1"/>
            <c:bubble3D val="0"/>
            <c:spPr>
              <a:solidFill>
                <a:schemeClr val="bg1">
                  <a:lumMod val="75000"/>
                </a:schemeClr>
              </a:solidFill>
              <a:ln w="19050">
                <a:solidFill>
                  <a:schemeClr val="lt1"/>
                </a:solidFill>
              </a:ln>
              <a:effectLst/>
            </c:spPr>
          </c:dPt>
          <c:dLbls>
            <c:dLbl>
              <c:idx val="0"/>
              <c:layout>
                <c:manualLayout>
                  <c:x val="-8.1585682350004601E-2"/>
                  <c:y val="0.17678262979713599"/>
                </c:manualLayout>
              </c:layout>
              <c:spPr>
                <a:noFill/>
                <a:ln>
                  <a:noFill/>
                </a:ln>
                <a:effectLst/>
              </c:spPr>
              <c:txPr>
                <a:bodyPr rot="0" spcFirstLastPara="1" vertOverflow="ellipsis" vert="horz" wrap="square" lIns="38100" tIns="19050" rIns="38100" bIns="19050" anchor="ctr" anchorCtr="1"/>
                <a:lstStyle/>
                <a:p>
                  <a:pPr>
                    <a:defRPr lang="zh-CN" sz="1800"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6.2142014662751703E-2"/>
                  <c:y val="-0.28719210757122199"/>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endParaRPr lang="zh-CN"/>
              </a:p>
            </c:txPr>
            <c:dLblPos val="inEnd"/>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贫困村</c:v>
                </c:pt>
                <c:pt idx="1">
                  <c:v>所有行政村</c:v>
                </c:pt>
              </c:strCache>
            </c:strRef>
          </c:cat>
          <c:val>
            <c:numRef>
              <c:f>Sheet1!$B$2:$B$3</c:f>
              <c:numCache>
                <c:formatCode>General</c:formatCode>
                <c:ptCount val="2"/>
                <c:pt idx="0">
                  <c:v>243</c:v>
                </c:pt>
                <c:pt idx="1">
                  <c:v>1348</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egendEntry>
        <c:idx val="1"/>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ayout/>
      <c:overlay val="0"/>
      <c:spPr>
        <a:noFill/>
        <a:ln>
          <a:noFill/>
        </a:ln>
        <a:effectLst/>
      </c:spPr>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
    <c:plotVisOnly val="1"/>
    <c:dispBlanksAs val="zero"/>
    <c:showDLblsOverMax val="0"/>
  </c:chart>
  <c:spPr>
    <a:noFill/>
    <a:ln>
      <a:noFill/>
    </a:ln>
    <a:effectLst/>
  </c:spPr>
  <c:txPr>
    <a:bodyPr/>
    <a:lstStyle/>
    <a:p>
      <a:pPr>
        <a:defRPr lang="zh-CN" sz="1800">
          <a:solidFill>
            <a:schemeClr val="tx1"/>
          </a:solidFill>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2">
                <a:lumMod val="75000"/>
              </a:schemeClr>
            </a:solidFill>
          </c:spPr>
          <c:dPt>
            <c:idx val="0"/>
            <c:bubble3D val="0"/>
            <c:spPr>
              <a:solidFill>
                <a:schemeClr val="accent2">
                  <a:lumMod val="75000"/>
                </a:schemeClr>
              </a:solidFill>
              <a:ln w="19050">
                <a:solidFill>
                  <a:schemeClr val="lt1"/>
                </a:solidFill>
              </a:ln>
              <a:effectLst/>
            </c:spPr>
          </c:dPt>
          <c:dPt>
            <c:idx val="1"/>
            <c:bubble3D val="0"/>
            <c:spPr>
              <a:solidFill>
                <a:schemeClr val="accent1">
                  <a:lumMod val="75000"/>
                </a:schemeClr>
              </a:solidFill>
              <a:ln w="19050">
                <a:solidFill>
                  <a:schemeClr val="lt1"/>
                </a:solidFill>
              </a:ln>
              <a:effectLst/>
            </c:spPr>
          </c:dPt>
          <c:dLbls>
            <c:dLbl>
              <c:idx val="0"/>
              <c:layout>
                <c:manualLayout>
                  <c:x val="-8.4533830335959306E-2"/>
                  <c:y val="0.15953170147763701"/>
                </c:manualLayout>
              </c:layout>
              <c:tx>
                <c:rich>
                  <a:bodyPr rot="0" spcFirstLastPara="1" vertOverflow="ellipsis" vert="horz" wrap="square" lIns="38100" tIns="19050" rIns="38100" bIns="19050" anchor="ctr" anchorCtr="1"/>
                  <a:lstStyle/>
                  <a:p>
                    <a:pPr>
                      <a:defRPr lang="zh-CN" sz="1800" b="0" i="0" u="none" strike="noStrike" kern="1200" baseline="0">
                        <a:solidFill>
                          <a:schemeClr val="bg1"/>
                        </a:solidFill>
                        <a:latin typeface="+mn-lt"/>
                        <a:ea typeface="+mn-ea"/>
                        <a:cs typeface="+mn-ea"/>
                        <a:sym typeface="+mn-lt"/>
                      </a:defRPr>
                    </a:pPr>
                    <a:r>
                      <a:rPr lang="en-US" sz="1800">
                        <a:solidFill>
                          <a:schemeClr val="bg1"/>
                        </a:solidFill>
                      </a:rPr>
                      <a:t>16.39%</a:t>
                    </a:r>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204004580427015"/>
                      <c:h val="0.225028702640643"/>
                    </c:manualLayout>
                  </c15:layout>
                </c:ext>
              </c:extLst>
            </c:dLbl>
            <c:dLbl>
              <c:idx val="1"/>
              <c:layout>
                <c:manualLayout>
                  <c:x val="6.8623246096724197E-2"/>
                  <c:y val="-0.33005471759801103"/>
                </c:manualLayout>
              </c:layout>
              <c:tx>
                <c:rich>
                  <a:bodyPr rot="0" spcFirstLastPara="1" vertOverflow="ellipsis" vert="horz" wrap="square" lIns="38100" tIns="19050" rIns="38100" bIns="19050" anchor="ctr" anchorCtr="1"/>
                  <a:lstStyle/>
                  <a:p>
                    <a:pPr>
                      <a:defRPr lang="zh-CN" sz="1800" b="0" i="0" u="none" strike="noStrike" kern="1200" baseline="0">
                        <a:solidFill>
                          <a:schemeClr val="bg1"/>
                        </a:solidFill>
                        <a:latin typeface="+mn-lt"/>
                        <a:ea typeface="+mn-ea"/>
                        <a:cs typeface="+mn-ea"/>
                        <a:sym typeface="+mn-lt"/>
                      </a:defRPr>
                    </a:pPr>
                    <a:r>
                      <a:rPr lang="en-US" sz="1800">
                        <a:solidFill>
                          <a:schemeClr val="bg1"/>
                        </a:solidFill>
                      </a:rPr>
                      <a:t>83.61%</a:t>
                    </a:r>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220226843100189"/>
                      <c:h val="0.201683888251052"/>
                    </c:manualLayout>
                  </c15:layout>
                </c:ext>
              </c:extLst>
            </c:dLbl>
            <c:spPr>
              <a:noFill/>
              <a:ln>
                <a:noFill/>
              </a:ln>
              <a:effectLst/>
            </c:spPr>
            <c:txPr>
              <a:bodyPr rot="0" spcFirstLastPara="1"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endParaRPr lang="zh-CN"/>
              </a:p>
            </c:txPr>
            <c:dLblPos val="inEnd"/>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贫困人口</c:v>
                </c:pt>
                <c:pt idx="1">
                  <c:v>全市农村总人口</c:v>
                </c:pt>
              </c:strCache>
            </c:strRef>
          </c:cat>
          <c:val>
            <c:numRef>
              <c:f>Sheet1!$B$2:$B$3</c:f>
              <c:numCache>
                <c:formatCode>General</c:formatCode>
                <c:ptCount val="2"/>
                <c:pt idx="0">
                  <c:v>44.3</c:v>
                </c:pt>
                <c:pt idx="1">
                  <c:v>270.2867</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egendEntry>
        <c:idx val="1"/>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Entry>
      <c:layout>
        <c:manualLayout>
          <c:xMode val="edge"/>
          <c:yMode val="edge"/>
          <c:x val="0.64166001596169198"/>
          <c:y val="0.29525449674703402"/>
          <c:w val="0.35434956105347198"/>
          <c:h val="0.362418675851512"/>
        </c:manualLayout>
      </c:layout>
      <c:overlay val="0"/>
      <c:spPr>
        <a:noFill/>
        <a:ln>
          <a:noFill/>
        </a:ln>
        <a:effectLst/>
      </c:spPr>
      <c:txPr>
        <a:bodyPr rot="0" spcFirstLastPara="1"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legend>
    <c:plotVisOnly val="1"/>
    <c:dispBlanksAs val="zero"/>
    <c:showDLblsOverMax val="0"/>
  </c:chart>
  <c:spPr>
    <a:noFill/>
    <a:ln>
      <a:noFill/>
    </a:ln>
    <a:effectLst/>
  </c:spPr>
  <c:txPr>
    <a:bodyPr/>
    <a:lstStyle/>
    <a:p>
      <a:pPr>
        <a:defRPr lang="zh-CN" sz="1800">
          <a:solidFill>
            <a:schemeClr val="tx1"/>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2020/5/13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840" y="909320"/>
            <a:ext cx="3195320" cy="4384040"/>
          </a:xfrm>
          <a:prstGeom prst="rect">
            <a:avLst/>
          </a:prstGeom>
        </p:spPr>
      </p:pic>
      <p:pic>
        <p:nvPicPr>
          <p:cNvPr id="2" name="图片 1" descr="228模版"/>
          <p:cNvPicPr>
            <a:picLocks noChangeAspect="1"/>
          </p:cNvPicPr>
          <p:nvPr/>
        </p:nvPicPr>
        <p:blipFill>
          <a:blip r:embed="rId3" cstate="print"/>
          <a:stretch>
            <a:fillRect/>
          </a:stretch>
        </p:blipFill>
        <p:spPr>
          <a:xfrm>
            <a:off x="-6350" y="-3810"/>
            <a:ext cx="12205335" cy="6865620"/>
          </a:xfrm>
          <a:prstGeom prst="rect">
            <a:avLst/>
          </a:prstGeom>
        </p:spPr>
      </p:pic>
      <p:sp>
        <p:nvSpPr>
          <p:cNvPr id="4" name="文本框 3"/>
          <p:cNvSpPr txBox="1"/>
          <p:nvPr/>
        </p:nvSpPr>
        <p:spPr>
          <a:xfrm>
            <a:off x="978946" y="1441525"/>
            <a:ext cx="10493599" cy="4302716"/>
          </a:xfrm>
          <a:prstGeom prst="rect">
            <a:avLst/>
          </a:prstGeom>
          <a:noFill/>
        </p:spPr>
        <p:txBody>
          <a:bodyPr wrap="square" rtlCol="0">
            <a:spAutoFit/>
          </a:bodyPr>
          <a:lstStyle/>
          <a:p>
            <a:pPr>
              <a:lnSpc>
                <a:spcPct val="120000"/>
              </a:lnSpc>
            </a:pPr>
            <a:endParaRPr lang="zh-CN" altLang="en-US" dirty="0">
              <a:cs typeface="+mn-ea"/>
              <a:sym typeface="+mn-lt"/>
            </a:endParaRPr>
          </a:p>
          <a:p>
            <a:pPr algn="ctr"/>
            <a:r>
              <a:rPr lang="zh-CN" altLang="zh-CN" sz="6000" dirty="0"/>
              <a:t>扶贫工作简介</a:t>
            </a:r>
          </a:p>
          <a:p>
            <a:pPr algn="ctr">
              <a:lnSpc>
                <a:spcPct val="120000"/>
              </a:lnSpc>
            </a:pPr>
            <a:endParaRPr lang="zh-CN" altLang="en-US" sz="3200" dirty="0">
              <a:cs typeface="+mn-ea"/>
              <a:sym typeface="+mn-lt"/>
            </a:endParaRPr>
          </a:p>
          <a:p>
            <a:pPr algn="ctr">
              <a:lnSpc>
                <a:spcPct val="120000"/>
              </a:lnSpc>
            </a:pPr>
            <a:endParaRPr lang="zh-CN" altLang="en-US" sz="3200" dirty="0">
              <a:cs typeface="+mn-ea"/>
              <a:sym typeface="+mn-lt"/>
            </a:endParaRPr>
          </a:p>
          <a:p>
            <a:pPr algn="ctr">
              <a:lnSpc>
                <a:spcPct val="120000"/>
              </a:lnSpc>
            </a:pPr>
            <a:r>
              <a:rPr lang="zh-CN" altLang="en-US" sz="3200" dirty="0" smtClean="0">
                <a:cs typeface="+mn-ea"/>
                <a:sym typeface="+mn-lt"/>
              </a:rPr>
              <a:t>自考科    李权</a:t>
            </a:r>
            <a:endParaRPr lang="en-US" altLang="zh-CN" sz="3200" dirty="0" smtClean="0">
              <a:cs typeface="+mn-ea"/>
              <a:sym typeface="+mn-lt"/>
            </a:endParaRPr>
          </a:p>
          <a:p>
            <a:pPr algn="ctr">
              <a:lnSpc>
                <a:spcPct val="120000"/>
              </a:lnSpc>
            </a:pPr>
            <a:endParaRPr lang="en-US" altLang="zh-CN" sz="3200" dirty="0">
              <a:cs typeface="+mn-ea"/>
              <a:sym typeface="+mn-lt"/>
            </a:endParaRPr>
          </a:p>
          <a:p>
            <a:pPr algn="ctr">
              <a:lnSpc>
                <a:spcPct val="120000"/>
              </a:lnSpc>
            </a:pPr>
            <a:r>
              <a:rPr lang="en-US" altLang="zh-CN" sz="3200" dirty="0" smtClean="0">
                <a:cs typeface="+mn-ea"/>
                <a:sym typeface="+mn-lt"/>
              </a:rPr>
              <a:t>2020</a:t>
            </a:r>
            <a:r>
              <a:rPr lang="zh-CN" altLang="en-US" sz="3200" dirty="0" smtClean="0">
                <a:cs typeface="+mn-ea"/>
                <a:sym typeface="+mn-lt"/>
              </a:rPr>
              <a:t>年</a:t>
            </a:r>
            <a:r>
              <a:rPr lang="en-US" altLang="zh-CN" sz="3200" dirty="0" smtClean="0">
                <a:cs typeface="+mn-ea"/>
                <a:sym typeface="+mn-lt"/>
              </a:rPr>
              <a:t>5</a:t>
            </a:r>
            <a:r>
              <a:rPr lang="zh-CN" altLang="en-US" sz="3200" dirty="0" smtClean="0">
                <a:cs typeface="+mn-ea"/>
                <a:sym typeface="+mn-lt"/>
              </a:rPr>
              <a:t>月</a:t>
            </a:r>
            <a:r>
              <a:rPr lang="en-US" altLang="zh-CN" sz="3200" dirty="0" smtClean="0">
                <a:cs typeface="+mn-ea"/>
                <a:sym typeface="+mn-lt"/>
              </a:rPr>
              <a:t>14</a:t>
            </a:r>
            <a:r>
              <a:rPr lang="zh-CN" altLang="en-US" sz="3200" dirty="0" smtClean="0">
                <a:cs typeface="+mn-ea"/>
                <a:sym typeface="+mn-lt"/>
              </a:rPr>
              <a:t>日</a:t>
            </a:r>
            <a:endParaRPr lang="en-US" altLang="zh-CN" sz="3200" dirty="0">
              <a:cs typeface="+mn-ea"/>
              <a:sym typeface="+mn-l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4255770" y="2719070"/>
            <a:ext cx="5339715" cy="830997"/>
          </a:xfrm>
          <a:prstGeom prst="rect">
            <a:avLst/>
          </a:prstGeom>
          <a:noFill/>
          <a:ln w="9525">
            <a:noFill/>
          </a:ln>
        </p:spPr>
        <p:txBody>
          <a:bodyPr wrap="square">
            <a:spAutoFit/>
          </a:bodyPr>
          <a:lstStyle/>
          <a:p>
            <a:pPr indent="266700">
              <a:lnSpc>
                <a:spcPct val="120000"/>
              </a:lnSpc>
            </a:pPr>
            <a:r>
              <a:rPr lang="zh-CN" altLang="en-US" sz="4000" dirty="0" smtClean="0">
                <a:solidFill>
                  <a:srgbClr val="000000"/>
                </a:solidFill>
                <a:cs typeface="+mn-ea"/>
                <a:sym typeface="+mn-lt"/>
              </a:rPr>
              <a:t>三、</a:t>
            </a:r>
            <a:r>
              <a:rPr lang="zh-CN" altLang="en-US" sz="4000" dirty="0">
                <a:solidFill>
                  <a:srgbClr val="000000"/>
                </a:solidFill>
                <a:cs typeface="+mn-ea"/>
                <a:sym typeface="+mn-lt"/>
              </a:rPr>
              <a:t>宜昌市贫困状况</a:t>
            </a:r>
            <a:endParaRPr lang="zh-CN" altLang="en-US" sz="4000" b="0"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2468880" y="2470785"/>
            <a:ext cx="2087245" cy="1466215"/>
          </a:xfrm>
          <a:prstGeom prst="rect">
            <a:avLst/>
          </a:prstGeom>
        </p:spPr>
      </p:pic>
      <p:sp>
        <p:nvSpPr>
          <p:cNvPr id="3" name="TextBox 2"/>
          <p:cNvSpPr txBox="1"/>
          <p:nvPr/>
        </p:nvSpPr>
        <p:spPr>
          <a:xfrm>
            <a:off x="3657600" y="4148919"/>
            <a:ext cx="6946710" cy="1200329"/>
          </a:xfrm>
          <a:prstGeom prst="rect">
            <a:avLst/>
          </a:prstGeom>
          <a:noFill/>
        </p:spPr>
        <p:txBody>
          <a:bodyPr wrap="square" rtlCol="0">
            <a:spAutoFit/>
          </a:bodyPr>
          <a:lstStyle/>
          <a:p>
            <a:r>
              <a:rPr lang="zh-CN" altLang="zh-CN" sz="3600" dirty="0"/>
              <a:t>关键词：大、深、薄、杂、显。</a:t>
            </a:r>
          </a:p>
          <a:p>
            <a:endParaRPr lang="zh-CN" altLang="en-US" sz="3600" dirty="0"/>
          </a:p>
        </p:txBody>
      </p:sp>
    </p:spTree>
  </p:cSld>
  <p:clrMapOvr>
    <a:masterClrMapping/>
  </p:clrMapOvr>
  <p:transition>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33020"/>
            <a:ext cx="12205335" cy="6865620"/>
            <a:chOff x="0" y="-33020"/>
            <a:chExt cx="12205335" cy="6865620"/>
          </a:xfrm>
        </p:grpSpPr>
        <p:pic>
          <p:nvPicPr>
            <p:cNvPr id="2" name="图片 1" descr="228模版"/>
            <p:cNvPicPr>
              <a:picLocks noChangeAspect="1"/>
            </p:cNvPicPr>
            <p:nvPr/>
          </p:nvPicPr>
          <p:blipFill>
            <a:blip r:embed="rId2" cstate="print"/>
            <a:stretch>
              <a:fillRect/>
            </a:stretch>
          </p:blipFill>
          <p:spPr>
            <a:xfrm>
              <a:off x="0" y="-33020"/>
              <a:ext cx="12205335" cy="6865620"/>
            </a:xfrm>
            <a:prstGeom prst="rect">
              <a:avLst/>
            </a:prstGeom>
          </p:spPr>
        </p:pic>
        <p:sp>
          <p:nvSpPr>
            <p:cNvPr id="7" name="文本框 6"/>
            <p:cNvSpPr txBox="1"/>
            <p:nvPr/>
          </p:nvSpPr>
          <p:spPr>
            <a:xfrm>
              <a:off x="1552575" y="776605"/>
              <a:ext cx="4262120" cy="609398"/>
            </a:xfrm>
            <a:prstGeom prst="rect">
              <a:avLst/>
            </a:prstGeom>
            <a:noFill/>
          </p:spPr>
          <p:txBody>
            <a:bodyPr wrap="square" rtlCol="0">
              <a:spAutoFit/>
            </a:bodyPr>
            <a:lstStyle/>
            <a:p>
              <a:pPr>
                <a:lnSpc>
                  <a:spcPct val="120000"/>
                </a:lnSpc>
              </a:pPr>
              <a:r>
                <a:rPr lang="zh-CN" altLang="en-US" sz="2800" dirty="0" smtClean="0">
                  <a:solidFill>
                    <a:schemeClr val="tx1">
                      <a:lumMod val="85000"/>
                      <a:lumOff val="15000"/>
                    </a:schemeClr>
                  </a:solidFill>
                  <a:cs typeface="+mn-ea"/>
                  <a:sym typeface="+mn-lt"/>
                </a:rPr>
                <a:t>三、</a:t>
              </a:r>
              <a:r>
                <a:rPr lang="zh-CN" altLang="en-US" sz="2800" dirty="0">
                  <a:solidFill>
                    <a:schemeClr val="tx1">
                      <a:lumMod val="85000"/>
                      <a:lumOff val="15000"/>
                    </a:schemeClr>
                  </a:solidFill>
                  <a:cs typeface="+mn-ea"/>
                  <a:sym typeface="+mn-lt"/>
                </a:rPr>
                <a:t>宜昌市贫困状况</a:t>
              </a:r>
            </a:p>
          </p:txBody>
        </p:sp>
        <p:grpSp>
          <p:nvGrpSpPr>
            <p:cNvPr id="3" name="组合 2"/>
            <p:cNvGrpSpPr/>
            <p:nvPr/>
          </p:nvGrpSpPr>
          <p:grpSpPr>
            <a:xfrm>
              <a:off x="272415" y="2418715"/>
              <a:ext cx="1962150" cy="1962150"/>
              <a:chOff x="704850" y="2418715"/>
              <a:chExt cx="1962150" cy="1962150"/>
            </a:xfrm>
          </p:grpSpPr>
          <p:sp>
            <p:nvSpPr>
              <p:cNvPr id="14" name="椭圆 13"/>
              <p:cNvSpPr/>
              <p:nvPr/>
            </p:nvSpPr>
            <p:spPr>
              <a:xfrm>
                <a:off x="704850" y="2418715"/>
                <a:ext cx="1962150" cy="1962150"/>
              </a:xfrm>
              <a:prstGeom prst="ellipse">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1" name="文本框 10"/>
              <p:cNvSpPr txBox="1"/>
              <p:nvPr/>
            </p:nvSpPr>
            <p:spPr>
              <a:xfrm>
                <a:off x="806450" y="3138805"/>
                <a:ext cx="1758950" cy="1082040"/>
              </a:xfrm>
              <a:prstGeom prst="rect">
                <a:avLst/>
              </a:prstGeom>
              <a:noFill/>
            </p:spPr>
            <p:txBody>
              <a:bodyPr wrap="square" rtlCol="0">
                <a:spAutoFit/>
              </a:bodyPr>
              <a:lstStyle/>
              <a:p>
                <a:pPr algn="ctr">
                  <a:lnSpc>
                    <a:spcPct val="120000"/>
                  </a:lnSpc>
                </a:pPr>
                <a:r>
                  <a:rPr lang="zh-CN" altLang="en-US" sz="2800" dirty="0">
                    <a:solidFill>
                      <a:srgbClr val="FF0000"/>
                    </a:solidFill>
                    <a:cs typeface="+mn-ea"/>
                    <a:sym typeface="+mn-lt"/>
                  </a:rPr>
                  <a:t>贫困</a:t>
                </a:r>
              </a:p>
              <a:p>
                <a:pPr algn="ctr">
                  <a:lnSpc>
                    <a:spcPct val="120000"/>
                  </a:lnSpc>
                </a:pPr>
                <a:r>
                  <a:rPr lang="zh-CN" altLang="en-US" sz="2800" dirty="0">
                    <a:solidFill>
                      <a:srgbClr val="FF0000"/>
                    </a:solidFill>
                    <a:cs typeface="+mn-ea"/>
                    <a:sym typeface="+mn-lt"/>
                  </a:rPr>
                  <a:t>面大</a:t>
                </a:r>
              </a:p>
            </p:txBody>
          </p:sp>
        </p:grpSp>
        <p:grpSp>
          <p:nvGrpSpPr>
            <p:cNvPr id="16" name="组合 15"/>
            <p:cNvGrpSpPr/>
            <p:nvPr/>
          </p:nvGrpSpPr>
          <p:grpSpPr>
            <a:xfrm>
              <a:off x="2702704" y="2418715"/>
              <a:ext cx="1962150" cy="1962150"/>
              <a:chOff x="1211" y="5039"/>
              <a:chExt cx="3090" cy="3090"/>
            </a:xfrm>
          </p:grpSpPr>
          <p:sp>
            <p:nvSpPr>
              <p:cNvPr id="17" name="椭圆 16"/>
              <p:cNvSpPr/>
              <p:nvPr/>
            </p:nvSpPr>
            <p:spPr>
              <a:xfrm>
                <a:off x="1211" y="5039"/>
                <a:ext cx="3090" cy="3090"/>
              </a:xfrm>
              <a:prstGeom prst="ellipse">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8" name="文本框 17"/>
              <p:cNvSpPr txBox="1"/>
              <p:nvPr/>
            </p:nvSpPr>
            <p:spPr>
              <a:xfrm>
                <a:off x="1531" y="5978"/>
                <a:ext cx="2770" cy="1704"/>
              </a:xfrm>
              <a:prstGeom prst="rect">
                <a:avLst/>
              </a:prstGeom>
              <a:noFill/>
            </p:spPr>
            <p:txBody>
              <a:bodyPr wrap="square" rtlCol="0">
                <a:spAutoFit/>
              </a:bodyPr>
              <a:lstStyle/>
              <a:p>
                <a:pPr algn="ctr">
                  <a:lnSpc>
                    <a:spcPct val="120000"/>
                  </a:lnSpc>
                </a:pPr>
                <a:r>
                  <a:rPr sz="2800" dirty="0" err="1">
                    <a:solidFill>
                      <a:srgbClr val="FF0000"/>
                    </a:solidFill>
                    <a:cs typeface="+mn-ea"/>
                    <a:sym typeface="+mn-lt"/>
                  </a:rPr>
                  <a:t>贫困</a:t>
                </a:r>
                <a:endParaRPr sz="2800" dirty="0">
                  <a:solidFill>
                    <a:srgbClr val="FF0000"/>
                  </a:solidFill>
                  <a:cs typeface="+mn-ea"/>
                  <a:sym typeface="+mn-lt"/>
                </a:endParaRPr>
              </a:p>
              <a:p>
                <a:pPr algn="ctr">
                  <a:lnSpc>
                    <a:spcPct val="120000"/>
                  </a:lnSpc>
                </a:pPr>
                <a:r>
                  <a:rPr sz="2800" dirty="0" err="1">
                    <a:solidFill>
                      <a:srgbClr val="FF0000"/>
                    </a:solidFill>
                    <a:cs typeface="+mn-ea"/>
                    <a:sym typeface="+mn-lt"/>
                  </a:rPr>
                  <a:t>程度深</a:t>
                </a:r>
                <a:endParaRPr lang="zh-CN" altLang="en-US" sz="2800" dirty="0">
                  <a:solidFill>
                    <a:srgbClr val="FF0000"/>
                  </a:solidFill>
                  <a:cs typeface="+mn-ea"/>
                  <a:sym typeface="+mn-lt"/>
                </a:endParaRPr>
              </a:p>
            </p:txBody>
          </p:sp>
        </p:grpSp>
        <p:grpSp>
          <p:nvGrpSpPr>
            <p:cNvPr id="20" name="组合 19"/>
            <p:cNvGrpSpPr/>
            <p:nvPr/>
          </p:nvGrpSpPr>
          <p:grpSpPr>
            <a:xfrm>
              <a:off x="5089207" y="2367280"/>
              <a:ext cx="1962150" cy="1962150"/>
              <a:chOff x="197" y="4958"/>
              <a:chExt cx="3090" cy="3090"/>
            </a:xfrm>
          </p:grpSpPr>
          <p:sp>
            <p:nvSpPr>
              <p:cNvPr id="21" name="椭圆 20"/>
              <p:cNvSpPr/>
              <p:nvPr/>
            </p:nvSpPr>
            <p:spPr>
              <a:xfrm>
                <a:off x="197" y="4958"/>
                <a:ext cx="3090" cy="3090"/>
              </a:xfrm>
              <a:prstGeom prst="ellipse">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2" name="文本框 21"/>
              <p:cNvSpPr txBox="1"/>
              <p:nvPr/>
            </p:nvSpPr>
            <p:spPr>
              <a:xfrm>
                <a:off x="387" y="6173"/>
                <a:ext cx="2770" cy="1704"/>
              </a:xfrm>
              <a:prstGeom prst="rect">
                <a:avLst/>
              </a:prstGeom>
              <a:noFill/>
            </p:spPr>
            <p:txBody>
              <a:bodyPr wrap="square" rtlCol="0">
                <a:spAutoFit/>
              </a:bodyPr>
              <a:lstStyle/>
              <a:p>
                <a:pPr algn="ctr">
                  <a:lnSpc>
                    <a:spcPct val="120000"/>
                  </a:lnSpc>
                </a:pPr>
                <a:r>
                  <a:rPr lang="zh-CN" altLang="en-US" sz="2800" dirty="0">
                    <a:solidFill>
                      <a:srgbClr val="FF0000"/>
                    </a:solidFill>
                    <a:cs typeface="+mn-ea"/>
                    <a:sym typeface="+mn-lt"/>
                  </a:rPr>
                  <a:t>发展</a:t>
                </a:r>
              </a:p>
              <a:p>
                <a:pPr algn="ctr">
                  <a:lnSpc>
                    <a:spcPct val="120000"/>
                  </a:lnSpc>
                </a:pPr>
                <a:r>
                  <a:rPr lang="zh-CN" altLang="en-US" sz="2800" dirty="0">
                    <a:solidFill>
                      <a:srgbClr val="FF0000"/>
                    </a:solidFill>
                    <a:cs typeface="+mn-ea"/>
                    <a:sym typeface="+mn-lt"/>
                  </a:rPr>
                  <a:t>底子薄</a:t>
                </a:r>
              </a:p>
            </p:txBody>
          </p:sp>
        </p:grpSp>
        <p:grpSp>
          <p:nvGrpSpPr>
            <p:cNvPr id="23" name="组合 22"/>
            <p:cNvGrpSpPr/>
            <p:nvPr/>
          </p:nvGrpSpPr>
          <p:grpSpPr>
            <a:xfrm>
              <a:off x="7304837" y="2367280"/>
              <a:ext cx="4118610" cy="2041525"/>
              <a:chOff x="-706" y="4958"/>
              <a:chExt cx="6486" cy="3215"/>
            </a:xfrm>
          </p:grpSpPr>
          <p:sp>
            <p:nvSpPr>
              <p:cNvPr id="24" name="椭圆 23"/>
              <p:cNvSpPr/>
              <p:nvPr/>
            </p:nvSpPr>
            <p:spPr>
              <a:xfrm>
                <a:off x="-706" y="4958"/>
                <a:ext cx="3090" cy="3090"/>
              </a:xfrm>
              <a:prstGeom prst="ellipse">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5" name="文本框 24"/>
              <p:cNvSpPr txBox="1"/>
              <p:nvPr/>
            </p:nvSpPr>
            <p:spPr>
              <a:xfrm>
                <a:off x="-386" y="6019"/>
                <a:ext cx="2770" cy="1704"/>
              </a:xfrm>
              <a:prstGeom prst="rect">
                <a:avLst/>
              </a:prstGeom>
              <a:noFill/>
            </p:spPr>
            <p:txBody>
              <a:bodyPr wrap="square" rtlCol="0">
                <a:spAutoFit/>
              </a:bodyPr>
              <a:lstStyle/>
              <a:p>
                <a:pPr algn="ctr">
                  <a:lnSpc>
                    <a:spcPct val="120000"/>
                  </a:lnSpc>
                </a:pPr>
                <a:r>
                  <a:rPr lang="zh-CN" altLang="en-US" sz="2800" dirty="0">
                    <a:solidFill>
                      <a:srgbClr val="FF0000"/>
                    </a:solidFill>
                    <a:cs typeface="+mn-ea"/>
                    <a:sym typeface="+mn-lt"/>
                  </a:rPr>
                  <a:t>致贫原因复杂</a:t>
                </a:r>
              </a:p>
            </p:txBody>
          </p:sp>
          <p:sp>
            <p:nvSpPr>
              <p:cNvPr id="26" name="椭圆 25"/>
              <p:cNvSpPr/>
              <p:nvPr/>
            </p:nvSpPr>
            <p:spPr>
              <a:xfrm>
                <a:off x="2690" y="5083"/>
                <a:ext cx="3090" cy="3090"/>
              </a:xfrm>
              <a:prstGeom prst="ellipse">
                <a:avLst/>
              </a:prstGeom>
              <a:solidFill>
                <a:schemeClr val="bg1">
                  <a:lumMod val="95000"/>
                </a:schemeClr>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8" name="文本框 24"/>
              <p:cNvSpPr txBox="1"/>
              <p:nvPr/>
            </p:nvSpPr>
            <p:spPr>
              <a:xfrm>
                <a:off x="2963" y="6253"/>
                <a:ext cx="2770" cy="1704"/>
              </a:xfrm>
              <a:prstGeom prst="rect">
                <a:avLst/>
              </a:prstGeom>
              <a:noFill/>
            </p:spPr>
            <p:txBody>
              <a:bodyPr wrap="square" rtlCol="0">
                <a:spAutoFit/>
              </a:bodyPr>
              <a:lstStyle/>
              <a:p>
                <a:pPr algn="ctr">
                  <a:lnSpc>
                    <a:spcPct val="120000"/>
                  </a:lnSpc>
                </a:pPr>
                <a:r>
                  <a:rPr lang="zh-CN" altLang="en-US" sz="2800" dirty="0" smtClean="0">
                    <a:solidFill>
                      <a:srgbClr val="FF0000"/>
                    </a:solidFill>
                    <a:cs typeface="+mn-ea"/>
                    <a:sym typeface="+mn-lt"/>
                  </a:rPr>
                  <a:t>减贫成效明显</a:t>
                </a:r>
                <a:endParaRPr lang="zh-CN" altLang="en-US" sz="2800" dirty="0">
                  <a:solidFill>
                    <a:srgbClr val="FF0000"/>
                  </a:solidFill>
                  <a:cs typeface="+mn-ea"/>
                  <a:sym typeface="+mn-lt"/>
                </a:endParaRPr>
              </a:p>
            </p:txBody>
          </p:sp>
        </p:grpSp>
        <p:sp>
          <p:nvSpPr>
            <p:cNvPr id="32" name="文本框 31"/>
            <p:cNvSpPr txBox="1"/>
            <p:nvPr/>
          </p:nvSpPr>
          <p:spPr>
            <a:xfrm>
              <a:off x="821055" y="2679854"/>
              <a:ext cx="864870" cy="497316"/>
            </a:xfrm>
            <a:prstGeom prst="rect">
              <a:avLst/>
            </a:prstGeom>
            <a:noFill/>
          </p:spPr>
          <p:txBody>
            <a:bodyPr wrap="square" rtlCol="0">
              <a:spAutoFit/>
            </a:bodyPr>
            <a:lstStyle/>
            <a:p>
              <a:pPr algn="ctr">
                <a:lnSpc>
                  <a:spcPct val="120000"/>
                </a:lnSpc>
              </a:pPr>
              <a:r>
                <a:rPr lang="zh-CN" altLang="en-US" sz="2400" dirty="0">
                  <a:solidFill>
                    <a:srgbClr val="FF0000"/>
                  </a:solidFill>
                  <a:cs typeface="+mn-ea"/>
                  <a:sym typeface="+mn-lt"/>
                </a:rPr>
                <a:t>（一）</a:t>
              </a:r>
            </a:p>
          </p:txBody>
        </p:sp>
        <p:sp>
          <p:nvSpPr>
            <p:cNvPr id="33" name="文本框 32"/>
            <p:cNvSpPr txBox="1"/>
            <p:nvPr/>
          </p:nvSpPr>
          <p:spPr>
            <a:xfrm>
              <a:off x="3352944" y="2625725"/>
              <a:ext cx="864870" cy="497316"/>
            </a:xfrm>
            <a:prstGeom prst="rect">
              <a:avLst/>
            </a:prstGeom>
            <a:noFill/>
          </p:spPr>
          <p:txBody>
            <a:bodyPr wrap="square" rtlCol="0">
              <a:spAutoFit/>
            </a:bodyPr>
            <a:lstStyle/>
            <a:p>
              <a:pPr algn="ctr">
                <a:lnSpc>
                  <a:spcPct val="120000"/>
                </a:lnSpc>
              </a:pPr>
              <a:r>
                <a:rPr lang="zh-CN" altLang="en-US" sz="2400" dirty="0">
                  <a:solidFill>
                    <a:srgbClr val="FF0000"/>
                  </a:solidFill>
                  <a:cs typeface="+mn-ea"/>
                  <a:sym typeface="+mn-lt"/>
                </a:rPr>
                <a:t>（二）</a:t>
              </a:r>
            </a:p>
          </p:txBody>
        </p:sp>
        <p:sp>
          <p:nvSpPr>
            <p:cNvPr id="34" name="文本框 33"/>
            <p:cNvSpPr txBox="1"/>
            <p:nvPr/>
          </p:nvSpPr>
          <p:spPr>
            <a:xfrm>
              <a:off x="5612188" y="2625725"/>
              <a:ext cx="954229" cy="497316"/>
            </a:xfrm>
            <a:prstGeom prst="rect">
              <a:avLst/>
            </a:prstGeom>
            <a:noFill/>
          </p:spPr>
          <p:txBody>
            <a:bodyPr wrap="square" rtlCol="0">
              <a:spAutoFit/>
            </a:bodyPr>
            <a:lstStyle/>
            <a:p>
              <a:pPr algn="ctr">
                <a:lnSpc>
                  <a:spcPct val="120000"/>
                </a:lnSpc>
              </a:pPr>
              <a:r>
                <a:rPr lang="zh-CN" altLang="en-US" sz="2400" dirty="0">
                  <a:solidFill>
                    <a:srgbClr val="FF0000"/>
                  </a:solidFill>
                  <a:cs typeface="+mn-ea"/>
                  <a:sym typeface="+mn-lt"/>
                </a:rPr>
                <a:t>（三）</a:t>
              </a:r>
            </a:p>
          </p:txBody>
        </p:sp>
        <p:sp>
          <p:nvSpPr>
            <p:cNvPr id="35" name="文本框 34"/>
            <p:cNvSpPr txBox="1"/>
            <p:nvPr/>
          </p:nvSpPr>
          <p:spPr>
            <a:xfrm>
              <a:off x="7853477" y="2566502"/>
              <a:ext cx="864870" cy="497316"/>
            </a:xfrm>
            <a:prstGeom prst="rect">
              <a:avLst/>
            </a:prstGeom>
            <a:noFill/>
          </p:spPr>
          <p:txBody>
            <a:bodyPr wrap="square" rtlCol="0">
              <a:spAutoFit/>
            </a:bodyPr>
            <a:lstStyle/>
            <a:p>
              <a:pPr algn="ctr">
                <a:lnSpc>
                  <a:spcPct val="120000"/>
                </a:lnSpc>
              </a:pPr>
              <a:r>
                <a:rPr lang="zh-CN" altLang="en-US" sz="2400" dirty="0">
                  <a:solidFill>
                    <a:srgbClr val="FF0000"/>
                  </a:solidFill>
                  <a:cs typeface="+mn-ea"/>
                  <a:sym typeface="+mn-lt"/>
                </a:rPr>
                <a:t>（四）</a:t>
              </a:r>
            </a:p>
          </p:txBody>
        </p:sp>
        <p:sp>
          <p:nvSpPr>
            <p:cNvPr id="27" name="文本框 34"/>
            <p:cNvSpPr txBox="1"/>
            <p:nvPr/>
          </p:nvSpPr>
          <p:spPr>
            <a:xfrm>
              <a:off x="10032696" y="2625725"/>
              <a:ext cx="962862" cy="497316"/>
            </a:xfrm>
            <a:prstGeom prst="rect">
              <a:avLst/>
            </a:prstGeom>
            <a:noFill/>
          </p:spPr>
          <p:txBody>
            <a:bodyPr wrap="square" rtlCol="0">
              <a:spAutoFit/>
            </a:bodyPr>
            <a:lstStyle/>
            <a:p>
              <a:pPr algn="ctr">
                <a:lnSpc>
                  <a:spcPct val="120000"/>
                </a:lnSpc>
              </a:pPr>
              <a:r>
                <a:rPr lang="zh-CN" altLang="en-US" sz="2400" dirty="0" smtClean="0">
                  <a:solidFill>
                    <a:srgbClr val="FF0000"/>
                  </a:solidFill>
                  <a:cs typeface="+mn-ea"/>
                  <a:sym typeface="+mn-lt"/>
                </a:rPr>
                <a:t>（五）</a:t>
              </a:r>
              <a:endParaRPr lang="zh-CN" altLang="en-US" sz="2400" dirty="0">
                <a:solidFill>
                  <a:srgbClr val="FF0000"/>
                </a:solidFill>
                <a:cs typeface="+mn-ea"/>
                <a:sym typeface="+mn-lt"/>
              </a:endParaRPr>
            </a:p>
          </p:txBody>
        </p:sp>
      </p:gr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7145" y="-3810"/>
            <a:ext cx="12205335" cy="6865620"/>
          </a:xfrm>
          <a:prstGeom prst="rect">
            <a:avLst/>
          </a:prstGeom>
        </p:spPr>
      </p:pic>
      <p:sp>
        <p:nvSpPr>
          <p:cNvPr id="10" name="文本框 9"/>
          <p:cNvSpPr txBox="1"/>
          <p:nvPr/>
        </p:nvSpPr>
        <p:spPr>
          <a:xfrm>
            <a:off x="577850" y="1080770"/>
            <a:ext cx="11036300" cy="1383712"/>
          </a:xfrm>
          <a:prstGeom prst="rect">
            <a:avLst/>
          </a:prstGeom>
          <a:noFill/>
        </p:spPr>
        <p:txBody>
          <a:bodyPr wrap="square" rtlCol="0">
            <a:spAutoFit/>
          </a:bodyPr>
          <a:lstStyle/>
          <a:p>
            <a:pPr algn="just">
              <a:lnSpc>
                <a:spcPct val="120000"/>
              </a:lnSpc>
            </a:pPr>
            <a:r>
              <a:rPr lang="en-US" altLang="zh-CN" sz="2400" dirty="0">
                <a:cs typeface="+mn-ea"/>
                <a:sym typeface="+mn-lt"/>
              </a:rPr>
              <a:t> </a:t>
            </a:r>
            <a:r>
              <a:rPr lang="zh-CN" altLang="en-US" sz="2400" dirty="0">
                <a:cs typeface="+mn-ea"/>
                <a:sym typeface="+mn-lt"/>
              </a:rPr>
              <a:t>      全市</a:t>
            </a:r>
            <a:r>
              <a:rPr lang="zh-CN" altLang="en-US" sz="2400" dirty="0">
                <a:solidFill>
                  <a:srgbClr val="FF0000"/>
                </a:solidFill>
                <a:cs typeface="+mn-ea"/>
                <a:sym typeface="+mn-lt"/>
              </a:rPr>
              <a:t>70%</a:t>
            </a:r>
            <a:r>
              <a:rPr lang="zh-CN" altLang="en-US" sz="2400" dirty="0">
                <a:cs typeface="+mn-ea"/>
                <a:sym typeface="+mn-lt"/>
              </a:rPr>
              <a:t>的面积属革命老区、少数民族地区、偏远山区和库区，有</a:t>
            </a:r>
            <a:r>
              <a:rPr lang="zh-CN" altLang="en-US" sz="2400" dirty="0">
                <a:solidFill>
                  <a:srgbClr val="FF0000"/>
                </a:solidFill>
                <a:cs typeface="+mn-ea"/>
                <a:sym typeface="+mn-lt"/>
              </a:rPr>
              <a:t>秭归、长阳、五峰</a:t>
            </a:r>
            <a:r>
              <a:rPr lang="zh-CN" altLang="en-US" sz="2400" dirty="0">
                <a:cs typeface="+mn-ea"/>
                <a:sym typeface="+mn-lt"/>
              </a:rPr>
              <a:t>3个国家扶贫开发重点县，</a:t>
            </a:r>
            <a:r>
              <a:rPr lang="zh-CN" altLang="en-US" sz="2400" dirty="0">
                <a:solidFill>
                  <a:srgbClr val="FF0000"/>
                </a:solidFill>
                <a:cs typeface="+mn-ea"/>
                <a:sym typeface="+mn-lt"/>
              </a:rPr>
              <a:t>兴山、远安</a:t>
            </a:r>
            <a:r>
              <a:rPr lang="zh-CN" altLang="en-US" sz="2400" dirty="0">
                <a:cs typeface="+mn-ea"/>
                <a:sym typeface="+mn-lt"/>
              </a:rPr>
              <a:t>2个省定扶贫开发重点县，</a:t>
            </a:r>
            <a:r>
              <a:rPr lang="zh-CN" altLang="en-US" sz="2400" dirty="0">
                <a:solidFill>
                  <a:srgbClr val="FF0000"/>
                </a:solidFill>
                <a:cs typeface="+mn-ea"/>
                <a:sym typeface="+mn-lt"/>
              </a:rPr>
              <a:t>宜都、枝江、当阳、夷陵、点军</a:t>
            </a:r>
            <a:r>
              <a:rPr lang="zh-CN" altLang="en-US" sz="2400" dirty="0">
                <a:cs typeface="+mn-ea"/>
                <a:sym typeface="+mn-lt"/>
              </a:rPr>
              <a:t>5个插花贫困县市区。</a:t>
            </a:r>
          </a:p>
        </p:txBody>
      </p:sp>
      <p:sp>
        <p:nvSpPr>
          <p:cNvPr id="11" name="文本框 10"/>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a:cs typeface="+mn-ea"/>
                <a:sym typeface="+mn-lt"/>
              </a:rPr>
              <a:t>        </a:t>
            </a:r>
            <a:r>
              <a:rPr lang="zh-CN" altLang="en-US" sz="2800">
                <a:cs typeface="+mn-ea"/>
                <a:sym typeface="+mn-lt"/>
              </a:rPr>
              <a:t>（一）贫困面大</a:t>
            </a:r>
          </a:p>
        </p:txBody>
      </p:sp>
      <p:graphicFrame>
        <p:nvGraphicFramePr>
          <p:cNvPr id="3" name="图表 2"/>
          <p:cNvGraphicFramePr/>
          <p:nvPr/>
        </p:nvGraphicFramePr>
        <p:xfrm>
          <a:off x="2432050" y="2686050"/>
          <a:ext cx="3279775" cy="2515235"/>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3538220" y="3684905"/>
            <a:ext cx="1067435" cy="494751"/>
          </a:xfrm>
          <a:prstGeom prst="rect">
            <a:avLst/>
          </a:prstGeom>
          <a:noFill/>
        </p:spPr>
        <p:txBody>
          <a:bodyPr wrap="square" rtlCol="0">
            <a:spAutoFit/>
          </a:bodyPr>
          <a:lstStyle/>
          <a:p>
            <a:pPr algn="ctr">
              <a:lnSpc>
                <a:spcPct val="120000"/>
              </a:lnSpc>
            </a:pPr>
            <a:r>
              <a:rPr lang="en-US" altLang="zh-CN" sz="2400">
                <a:cs typeface="+mn-ea"/>
                <a:sym typeface="+mn-lt"/>
              </a:rPr>
              <a:t>70%</a:t>
            </a:r>
          </a:p>
        </p:txBody>
      </p:sp>
      <p:sp>
        <p:nvSpPr>
          <p:cNvPr id="6" name="文本框 5"/>
          <p:cNvSpPr txBox="1"/>
          <p:nvPr/>
        </p:nvSpPr>
        <p:spPr>
          <a:xfrm>
            <a:off x="531495" y="3344545"/>
            <a:ext cx="2095500" cy="1393330"/>
          </a:xfrm>
          <a:prstGeom prst="rect">
            <a:avLst/>
          </a:prstGeom>
          <a:noFill/>
        </p:spPr>
        <p:txBody>
          <a:bodyPr wrap="square" rtlCol="0">
            <a:spAutoFit/>
          </a:bodyPr>
          <a:lstStyle/>
          <a:p>
            <a:pPr>
              <a:lnSpc>
                <a:spcPct val="120000"/>
              </a:lnSpc>
            </a:pPr>
            <a:r>
              <a:rPr lang="zh-CN" altLang="en-US" dirty="0">
                <a:cs typeface="+mn-ea"/>
                <a:sym typeface="+mn-lt"/>
              </a:rPr>
              <a:t>全市</a:t>
            </a:r>
            <a:r>
              <a:rPr lang="zh-CN" altLang="en-US" dirty="0">
                <a:solidFill>
                  <a:srgbClr val="FF0000"/>
                </a:solidFill>
                <a:cs typeface="+mn-ea"/>
                <a:sym typeface="+mn-lt"/>
              </a:rPr>
              <a:t>70%</a:t>
            </a:r>
            <a:r>
              <a:rPr lang="zh-CN" altLang="en-US" dirty="0">
                <a:cs typeface="+mn-ea"/>
                <a:sym typeface="+mn-lt"/>
              </a:rPr>
              <a:t>的面积属革命老区、少数民族地区、偏远山区和库区</a:t>
            </a:r>
            <a:endParaRPr lang="zh-CN" altLang="en-US">
              <a:cs typeface="+mn-ea"/>
              <a:sym typeface="+mn-lt"/>
            </a:endParaRPr>
          </a:p>
        </p:txBody>
      </p:sp>
      <p:graphicFrame>
        <p:nvGraphicFramePr>
          <p:cNvPr id="12" name="图表 11"/>
          <p:cNvGraphicFramePr/>
          <p:nvPr/>
        </p:nvGraphicFramePr>
        <p:xfrm>
          <a:off x="5868034" y="2643505"/>
          <a:ext cx="6038621" cy="2543810"/>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p:cNvSpPr txBox="1"/>
          <p:nvPr/>
        </p:nvSpPr>
        <p:spPr>
          <a:xfrm>
            <a:off x="8484870" y="2447290"/>
            <a:ext cx="2572385" cy="368300"/>
          </a:xfrm>
          <a:prstGeom prst="rect">
            <a:avLst/>
          </a:prstGeom>
          <a:noFill/>
        </p:spPr>
        <p:txBody>
          <a:bodyPr wrap="square" rtlCol="0">
            <a:spAutoFit/>
          </a:bodyPr>
          <a:lstStyle/>
          <a:p>
            <a:r>
              <a:rPr lang="zh-CN" altLang="zh-CN"/>
              <a:t>秭归、长阳、五峰</a:t>
            </a:r>
          </a:p>
        </p:txBody>
      </p:sp>
      <p:cxnSp>
        <p:nvCxnSpPr>
          <p:cNvPr id="13" name="直接箭头连接符 12"/>
          <p:cNvCxnSpPr/>
          <p:nvPr/>
        </p:nvCxnSpPr>
        <p:spPr>
          <a:xfrm flipV="1">
            <a:off x="8077835" y="2833370"/>
            <a:ext cx="630555" cy="559435"/>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8291830" y="5187315"/>
            <a:ext cx="2572385" cy="368300"/>
          </a:xfrm>
          <a:prstGeom prst="rect">
            <a:avLst/>
          </a:prstGeom>
          <a:noFill/>
        </p:spPr>
        <p:txBody>
          <a:bodyPr wrap="square" rtlCol="0">
            <a:spAutoFit/>
          </a:bodyPr>
          <a:lstStyle/>
          <a:p>
            <a:r>
              <a:rPr lang="zh-CN" altLang="zh-CN"/>
              <a:t>兴山、远安</a:t>
            </a:r>
          </a:p>
        </p:txBody>
      </p:sp>
      <p:cxnSp>
        <p:nvCxnSpPr>
          <p:cNvPr id="15" name="直接箭头连接符 14"/>
          <p:cNvCxnSpPr/>
          <p:nvPr/>
        </p:nvCxnSpPr>
        <p:spPr>
          <a:xfrm>
            <a:off x="7854315" y="4932680"/>
            <a:ext cx="437515" cy="381635"/>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503420" y="5086350"/>
            <a:ext cx="2572385" cy="645160"/>
          </a:xfrm>
          <a:prstGeom prst="rect">
            <a:avLst/>
          </a:prstGeom>
          <a:noFill/>
        </p:spPr>
        <p:txBody>
          <a:bodyPr wrap="square" rtlCol="0">
            <a:spAutoFit/>
          </a:bodyPr>
          <a:lstStyle/>
          <a:p>
            <a:r>
              <a:rPr lang="zh-CN" altLang="zh-CN"/>
              <a:t>宜都、枝江、当阳、</a:t>
            </a:r>
          </a:p>
          <a:p>
            <a:r>
              <a:rPr lang="zh-CN" altLang="zh-CN"/>
              <a:t>夷陵、点军</a:t>
            </a:r>
          </a:p>
        </p:txBody>
      </p:sp>
      <p:cxnSp>
        <p:nvCxnSpPr>
          <p:cNvPr id="17" name="直接箭头连接符 16"/>
          <p:cNvCxnSpPr/>
          <p:nvPr/>
        </p:nvCxnSpPr>
        <p:spPr>
          <a:xfrm flipH="1">
            <a:off x="5525770" y="4389120"/>
            <a:ext cx="843915" cy="610235"/>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 name="文本框 9"/>
          <p:cNvSpPr txBox="1"/>
          <p:nvPr/>
        </p:nvSpPr>
        <p:spPr>
          <a:xfrm>
            <a:off x="528955" y="1092835"/>
            <a:ext cx="11036300" cy="940514"/>
          </a:xfrm>
          <a:prstGeom prst="rect">
            <a:avLst/>
          </a:prstGeom>
          <a:noFill/>
        </p:spPr>
        <p:txBody>
          <a:bodyPr wrap="square" rtlCol="0">
            <a:spAutoFit/>
          </a:bodyPr>
          <a:lstStyle/>
          <a:p>
            <a:pPr algn="just">
              <a:lnSpc>
                <a:spcPct val="120000"/>
              </a:lnSpc>
            </a:pPr>
            <a:r>
              <a:rPr lang="en-US" altLang="zh-CN" sz="2400" dirty="0">
                <a:cs typeface="+mn-ea"/>
                <a:sym typeface="+mn-lt"/>
              </a:rPr>
              <a:t> </a:t>
            </a:r>
            <a:r>
              <a:rPr lang="zh-CN" altLang="en-US" sz="2400" dirty="0">
                <a:cs typeface="+mn-ea"/>
                <a:sym typeface="+mn-lt"/>
              </a:rPr>
              <a:t>      全市有扶贫攻坚任务的10个县市区2014年初建档立卡有</a:t>
            </a:r>
            <a:r>
              <a:rPr lang="zh-CN" altLang="en-US" sz="2400" dirty="0">
                <a:solidFill>
                  <a:srgbClr val="FF0000"/>
                </a:solidFill>
                <a:cs typeface="+mn-ea"/>
                <a:sym typeface="+mn-lt"/>
              </a:rPr>
              <a:t>243个</a:t>
            </a:r>
            <a:r>
              <a:rPr lang="zh-CN" altLang="en-US" sz="2400" dirty="0">
                <a:solidFill>
                  <a:schemeClr val="tx1"/>
                </a:solidFill>
                <a:cs typeface="+mn-ea"/>
                <a:sym typeface="+mn-lt"/>
              </a:rPr>
              <a:t>贫困村</a:t>
            </a:r>
            <a:r>
              <a:rPr lang="zh-CN" altLang="en-US" sz="2400" dirty="0">
                <a:cs typeface="+mn-ea"/>
                <a:sym typeface="+mn-lt"/>
              </a:rPr>
              <a:t>、</a:t>
            </a:r>
            <a:r>
              <a:rPr lang="zh-CN" altLang="en-US" sz="2400" dirty="0">
                <a:solidFill>
                  <a:srgbClr val="FF0000"/>
                </a:solidFill>
                <a:cs typeface="+mn-ea"/>
                <a:sym typeface="+mn-lt"/>
              </a:rPr>
              <a:t>16.3万</a:t>
            </a:r>
            <a:r>
              <a:rPr lang="zh-CN" altLang="en-US" sz="2400" dirty="0">
                <a:cs typeface="+mn-ea"/>
                <a:sym typeface="+mn-lt"/>
              </a:rPr>
              <a:t>户贫困户、</a:t>
            </a:r>
            <a:r>
              <a:rPr lang="zh-CN" altLang="en-US" sz="2400" dirty="0">
                <a:solidFill>
                  <a:srgbClr val="FF0000"/>
                </a:solidFill>
                <a:cs typeface="+mn-ea"/>
                <a:sym typeface="+mn-lt"/>
              </a:rPr>
              <a:t>44.3万</a:t>
            </a:r>
            <a:r>
              <a:rPr lang="zh-CN" altLang="en-US" sz="2400" dirty="0">
                <a:cs typeface="+mn-ea"/>
                <a:sym typeface="+mn-lt"/>
              </a:rPr>
              <a:t>贫困人口，总规模居</a:t>
            </a:r>
            <a:r>
              <a:rPr lang="zh-CN" altLang="en-US" sz="2400" dirty="0">
                <a:solidFill>
                  <a:srgbClr val="FF0000"/>
                </a:solidFill>
                <a:cs typeface="+mn-ea"/>
                <a:sym typeface="+mn-lt"/>
              </a:rPr>
              <a:t>全省第4</a:t>
            </a:r>
            <a:r>
              <a:rPr lang="zh-CN" altLang="en-US" sz="2400" dirty="0">
                <a:cs typeface="+mn-ea"/>
                <a:sym typeface="+mn-lt"/>
              </a:rPr>
              <a:t>。</a:t>
            </a:r>
          </a:p>
        </p:txBody>
      </p:sp>
      <p:graphicFrame>
        <p:nvGraphicFramePr>
          <p:cNvPr id="4" name="图表 3"/>
          <p:cNvGraphicFramePr/>
          <p:nvPr/>
        </p:nvGraphicFramePr>
        <p:xfrm>
          <a:off x="1456690" y="2196465"/>
          <a:ext cx="4702810" cy="33185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nvGraphicFramePr>
        <p:xfrm>
          <a:off x="6392545" y="2196465"/>
          <a:ext cx="5587252" cy="3318510"/>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a:cs typeface="+mn-ea"/>
                <a:sym typeface="+mn-lt"/>
              </a:rPr>
              <a:t>        </a:t>
            </a:r>
            <a:r>
              <a:rPr lang="zh-CN" altLang="en-US" sz="2800">
                <a:cs typeface="+mn-ea"/>
                <a:sym typeface="+mn-lt"/>
              </a:rPr>
              <a:t>（一）贫困面大</a:t>
            </a:r>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 name="文本框 9"/>
          <p:cNvSpPr txBox="1"/>
          <p:nvPr/>
        </p:nvSpPr>
        <p:spPr>
          <a:xfrm>
            <a:off x="499745" y="1796415"/>
            <a:ext cx="6090920" cy="2270109"/>
          </a:xfrm>
          <a:prstGeom prst="rect">
            <a:avLst/>
          </a:prstGeom>
          <a:noFill/>
        </p:spPr>
        <p:txBody>
          <a:bodyPr wrap="square" rtlCol="0">
            <a:spAutoFit/>
          </a:bodyPr>
          <a:lstStyle/>
          <a:p>
            <a:pPr algn="just">
              <a:lnSpc>
                <a:spcPct val="120000"/>
              </a:lnSpc>
            </a:pPr>
            <a:r>
              <a:rPr lang="zh-CN" altLang="en-US" sz="2400" dirty="0">
                <a:cs typeface="+mn-ea"/>
                <a:sym typeface="+mn-lt"/>
              </a:rPr>
              <a:t>       2017年，</a:t>
            </a:r>
            <a:r>
              <a:rPr lang="zh-CN" altLang="en-US" sz="2400" dirty="0">
                <a:solidFill>
                  <a:srgbClr val="FF0000"/>
                </a:solidFill>
                <a:cs typeface="+mn-ea"/>
                <a:sym typeface="+mn-lt"/>
              </a:rPr>
              <a:t>五峰土家族自治县</a:t>
            </a:r>
            <a:r>
              <a:rPr lang="zh-CN" altLang="en-US" sz="2400" dirty="0">
                <a:cs typeface="+mn-ea"/>
                <a:sym typeface="+mn-lt"/>
              </a:rPr>
              <a:t>被确定为省级深度贫困县，分布在</a:t>
            </a:r>
            <a:r>
              <a:rPr lang="zh-CN" altLang="en-US" sz="2400" dirty="0">
                <a:solidFill>
                  <a:srgbClr val="FF0000"/>
                </a:solidFill>
                <a:cs typeface="+mn-ea"/>
                <a:sym typeface="+mn-lt"/>
              </a:rPr>
              <a:t>五峰、长阳、秭归、兴山、夷陵区</a:t>
            </a:r>
            <a:r>
              <a:rPr lang="zh-CN" altLang="en-US" sz="2400" dirty="0">
                <a:cs typeface="+mn-ea"/>
                <a:sym typeface="+mn-lt"/>
              </a:rPr>
              <a:t>等地的</a:t>
            </a:r>
            <a:r>
              <a:rPr lang="zh-CN" altLang="en-US" sz="2400" dirty="0">
                <a:solidFill>
                  <a:srgbClr val="FF0000"/>
                </a:solidFill>
                <a:cs typeface="+mn-ea"/>
                <a:sym typeface="+mn-lt"/>
              </a:rPr>
              <a:t>40个贫困村</a:t>
            </a:r>
            <a:r>
              <a:rPr lang="zh-CN" altLang="en-US" sz="2400" dirty="0">
                <a:cs typeface="+mn-ea"/>
                <a:sym typeface="+mn-lt"/>
              </a:rPr>
              <a:t>被确定为省级深度贫困村，因病致贫的</a:t>
            </a:r>
            <a:r>
              <a:rPr lang="zh-CN" altLang="en-US" sz="2400" dirty="0">
                <a:solidFill>
                  <a:srgbClr val="FF0000"/>
                </a:solidFill>
                <a:cs typeface="+mn-ea"/>
                <a:sym typeface="+mn-lt"/>
              </a:rPr>
              <a:t>4万户</a:t>
            </a:r>
            <a:r>
              <a:rPr lang="zh-CN" altLang="en-US" sz="2400" dirty="0">
                <a:cs typeface="+mn-ea"/>
                <a:sym typeface="+mn-lt"/>
              </a:rPr>
              <a:t>贫困户和</a:t>
            </a:r>
            <a:r>
              <a:rPr lang="zh-CN" altLang="en-US" sz="2400" dirty="0">
                <a:solidFill>
                  <a:srgbClr val="FF0000"/>
                </a:solidFill>
                <a:cs typeface="+mn-ea"/>
                <a:sym typeface="+mn-lt"/>
              </a:rPr>
              <a:t>3.1万户</a:t>
            </a:r>
            <a:r>
              <a:rPr lang="zh-CN" altLang="en-US" sz="2400" dirty="0">
                <a:cs typeface="+mn-ea"/>
                <a:sym typeface="+mn-lt"/>
              </a:rPr>
              <a:t>危房户被确定为深度贫困户。</a:t>
            </a:r>
          </a:p>
        </p:txBody>
      </p:sp>
      <p:pic>
        <p:nvPicPr>
          <p:cNvPr id="3" name="图片 2" descr="QQ截图20180320154334"/>
          <p:cNvPicPr>
            <a:picLocks noChangeAspect="1"/>
          </p:cNvPicPr>
          <p:nvPr/>
        </p:nvPicPr>
        <p:blipFill>
          <a:blip r:embed="rId3" cstate="print"/>
          <a:stretch>
            <a:fillRect/>
          </a:stretch>
        </p:blipFill>
        <p:spPr>
          <a:xfrm>
            <a:off x="6885940" y="895350"/>
            <a:ext cx="4152265" cy="4514215"/>
          </a:xfrm>
          <a:prstGeom prst="rect">
            <a:avLst/>
          </a:prstGeom>
        </p:spPr>
      </p:pic>
      <p:sp>
        <p:nvSpPr>
          <p:cNvPr id="7" name="文本框 6"/>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a:cs typeface="+mn-ea"/>
                <a:sym typeface="+mn-lt"/>
              </a:rPr>
              <a:t>        </a:t>
            </a:r>
            <a:r>
              <a:rPr lang="zh-CN" altLang="en-US" sz="2800">
                <a:cs typeface="+mn-ea"/>
                <a:sym typeface="+mn-lt"/>
              </a:rPr>
              <a:t>（二）贫困程度深</a:t>
            </a:r>
          </a:p>
        </p:txBody>
      </p:sp>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 name="文本框 9"/>
          <p:cNvSpPr txBox="1"/>
          <p:nvPr/>
        </p:nvSpPr>
        <p:spPr>
          <a:xfrm>
            <a:off x="1036320" y="1667510"/>
            <a:ext cx="4825365" cy="3156505"/>
          </a:xfrm>
          <a:prstGeom prst="rect">
            <a:avLst/>
          </a:prstGeom>
          <a:noFill/>
        </p:spPr>
        <p:txBody>
          <a:bodyPr wrap="square" rtlCol="0">
            <a:spAutoFit/>
          </a:bodyPr>
          <a:lstStyle/>
          <a:p>
            <a:pPr algn="just">
              <a:lnSpc>
                <a:spcPct val="120000"/>
              </a:lnSpc>
            </a:pPr>
            <a:r>
              <a:rPr lang="en-US" altLang="zh-CN" sz="2400">
                <a:cs typeface="+mn-ea"/>
                <a:sym typeface="+mn-lt"/>
              </a:rPr>
              <a:t> </a:t>
            </a:r>
            <a:r>
              <a:rPr lang="zh-CN" altLang="en-US" sz="2400">
                <a:cs typeface="+mn-ea"/>
                <a:sym typeface="+mn-lt"/>
              </a:rPr>
              <a:t>      全市5个贫困县同属限制开发</a:t>
            </a:r>
          </a:p>
          <a:p>
            <a:pPr algn="just">
              <a:lnSpc>
                <a:spcPct val="120000"/>
              </a:lnSpc>
            </a:pPr>
            <a:r>
              <a:rPr lang="zh-CN" altLang="en-US" sz="2400">
                <a:cs typeface="+mn-ea"/>
                <a:sym typeface="+mn-lt"/>
              </a:rPr>
              <a:t>的国家和省重点生态功能区。</a:t>
            </a:r>
          </a:p>
          <a:p>
            <a:pPr algn="just">
              <a:lnSpc>
                <a:spcPct val="120000"/>
              </a:lnSpc>
            </a:pPr>
            <a:r>
              <a:rPr lang="zh-CN" altLang="en-US" sz="2400">
                <a:cs typeface="+mn-ea"/>
                <a:sym typeface="+mn-lt"/>
              </a:rPr>
              <a:t>       人均生产总值</a:t>
            </a:r>
            <a:r>
              <a:rPr lang="zh-CN" altLang="en-US" sz="2400">
                <a:solidFill>
                  <a:srgbClr val="FF0000"/>
                </a:solidFill>
                <a:cs typeface="+mn-ea"/>
                <a:sym typeface="+mn-lt"/>
              </a:rPr>
              <a:t>不到5万元；</a:t>
            </a:r>
          </a:p>
          <a:p>
            <a:pPr algn="just">
              <a:lnSpc>
                <a:spcPct val="120000"/>
              </a:lnSpc>
            </a:pPr>
            <a:r>
              <a:rPr lang="zh-CN" altLang="en-US" sz="2400">
                <a:solidFill>
                  <a:srgbClr val="FF0000"/>
                </a:solidFill>
                <a:cs typeface="+mn-ea"/>
                <a:sym typeface="+mn-lt"/>
              </a:rPr>
              <a:t>       </a:t>
            </a:r>
            <a:r>
              <a:rPr lang="zh-CN" altLang="en-US" sz="2400">
                <a:cs typeface="+mn-ea"/>
                <a:sym typeface="+mn-lt"/>
              </a:rPr>
              <a:t>人均地方一般公共预算收</a:t>
            </a:r>
          </a:p>
          <a:p>
            <a:pPr algn="just">
              <a:lnSpc>
                <a:spcPct val="120000"/>
              </a:lnSpc>
            </a:pPr>
            <a:r>
              <a:rPr lang="zh-CN" altLang="en-US" sz="2400">
                <a:cs typeface="+mn-ea"/>
                <a:sym typeface="+mn-lt"/>
              </a:rPr>
              <a:t>入</a:t>
            </a:r>
            <a:r>
              <a:rPr lang="zh-CN" altLang="en-US" sz="2400">
                <a:solidFill>
                  <a:srgbClr val="FF0000"/>
                </a:solidFill>
                <a:cs typeface="+mn-ea"/>
                <a:sym typeface="+mn-lt"/>
              </a:rPr>
              <a:t>不到2万元；</a:t>
            </a:r>
          </a:p>
          <a:p>
            <a:pPr algn="just">
              <a:lnSpc>
                <a:spcPct val="120000"/>
              </a:lnSpc>
            </a:pPr>
            <a:r>
              <a:rPr lang="zh-CN" altLang="en-US" sz="2400">
                <a:cs typeface="+mn-ea"/>
                <a:sym typeface="+mn-lt"/>
              </a:rPr>
              <a:t>       农村常住居民人均可支配</a:t>
            </a:r>
            <a:br>
              <a:rPr lang="zh-CN" altLang="en-US" sz="2400">
                <a:cs typeface="+mn-ea"/>
                <a:sym typeface="+mn-lt"/>
              </a:rPr>
            </a:br>
            <a:r>
              <a:rPr lang="zh-CN" altLang="en-US" sz="2400">
                <a:cs typeface="+mn-ea"/>
                <a:sym typeface="+mn-lt"/>
              </a:rPr>
              <a:t>收入</a:t>
            </a:r>
            <a:r>
              <a:rPr lang="zh-CN" altLang="en-US" sz="2400">
                <a:solidFill>
                  <a:srgbClr val="FF0000"/>
                </a:solidFill>
                <a:cs typeface="+mn-ea"/>
                <a:sym typeface="+mn-lt"/>
              </a:rPr>
              <a:t>不到1万元</a:t>
            </a:r>
            <a:r>
              <a:rPr lang="zh-CN" altLang="en-US" sz="2400">
                <a:cs typeface="+mn-ea"/>
                <a:sym typeface="+mn-lt"/>
              </a:rPr>
              <a:t>。</a:t>
            </a:r>
            <a:endParaRPr lang="en-US" altLang="zh-CN" sz="2400">
              <a:cs typeface="+mn-ea"/>
              <a:sym typeface="+mn-lt"/>
            </a:endParaRPr>
          </a:p>
        </p:txBody>
      </p:sp>
      <p:pic>
        <p:nvPicPr>
          <p:cNvPr id="3" name="图片 2"/>
          <p:cNvPicPr>
            <a:picLocks noChangeAspect="1"/>
          </p:cNvPicPr>
          <p:nvPr/>
        </p:nvPicPr>
        <p:blipFill>
          <a:blip r:embed="rId3" cstate="print"/>
          <a:stretch>
            <a:fillRect/>
          </a:stretch>
        </p:blipFill>
        <p:spPr>
          <a:xfrm>
            <a:off x="6085205" y="1667510"/>
            <a:ext cx="4304030" cy="3396615"/>
          </a:xfrm>
          <a:prstGeom prst="rect">
            <a:avLst/>
          </a:prstGeom>
        </p:spPr>
      </p:pic>
      <p:sp>
        <p:nvSpPr>
          <p:cNvPr id="4" name="椭圆 3"/>
          <p:cNvSpPr/>
          <p:nvPr/>
        </p:nvSpPr>
        <p:spPr>
          <a:xfrm>
            <a:off x="1560830" y="2759075"/>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椭圆 5"/>
          <p:cNvSpPr/>
          <p:nvPr/>
        </p:nvSpPr>
        <p:spPr>
          <a:xfrm>
            <a:off x="1560830" y="3186430"/>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2" name="椭圆 11"/>
          <p:cNvSpPr/>
          <p:nvPr/>
        </p:nvSpPr>
        <p:spPr>
          <a:xfrm>
            <a:off x="1560830" y="4076065"/>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 name="文本框 6"/>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a:cs typeface="+mn-ea"/>
                <a:sym typeface="+mn-lt"/>
              </a:rPr>
              <a:t>        </a:t>
            </a:r>
            <a:r>
              <a:rPr lang="zh-CN" altLang="en-US" sz="2800">
                <a:cs typeface="+mn-ea"/>
                <a:sym typeface="+mn-lt"/>
              </a:rPr>
              <a:t>（三）发展底子薄</a:t>
            </a: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 name="文本框 9"/>
          <p:cNvSpPr txBox="1"/>
          <p:nvPr/>
        </p:nvSpPr>
        <p:spPr>
          <a:xfrm>
            <a:off x="1059815" y="1515110"/>
            <a:ext cx="10073640" cy="940514"/>
          </a:xfrm>
          <a:prstGeom prst="rect">
            <a:avLst/>
          </a:prstGeom>
          <a:noFill/>
        </p:spPr>
        <p:txBody>
          <a:bodyPr wrap="square" rtlCol="0">
            <a:spAutoFit/>
          </a:bodyPr>
          <a:lstStyle/>
          <a:p>
            <a:pPr>
              <a:lnSpc>
                <a:spcPct val="120000"/>
              </a:lnSpc>
            </a:pPr>
            <a:r>
              <a:rPr lang="en-US" altLang="zh-CN" sz="2400" dirty="0">
                <a:cs typeface="+mn-ea"/>
                <a:sym typeface="+mn-lt"/>
              </a:rPr>
              <a:t> </a:t>
            </a:r>
            <a:r>
              <a:rPr lang="zh-CN" altLang="en-US" sz="2400" dirty="0">
                <a:cs typeface="+mn-ea"/>
                <a:sym typeface="+mn-lt"/>
              </a:rPr>
              <a:t>     从2017年存量贫困人口主要致贫原因看，因病致贫是第一大致贫因素，其次是因残致贫、因学致贫、因灾致贫。</a:t>
            </a:r>
          </a:p>
        </p:txBody>
      </p:sp>
      <p:sp>
        <p:nvSpPr>
          <p:cNvPr id="3" name="文本框 2"/>
          <p:cNvSpPr txBox="1"/>
          <p:nvPr/>
        </p:nvSpPr>
        <p:spPr>
          <a:xfrm>
            <a:off x="1696720" y="2926715"/>
            <a:ext cx="5764530" cy="1865126"/>
          </a:xfrm>
          <a:prstGeom prst="rect">
            <a:avLst/>
          </a:prstGeom>
          <a:noFill/>
        </p:spPr>
        <p:txBody>
          <a:bodyPr wrap="square" rtlCol="0">
            <a:spAutoFit/>
          </a:bodyPr>
          <a:lstStyle/>
          <a:p>
            <a:pPr>
              <a:lnSpc>
                <a:spcPct val="120000"/>
              </a:lnSpc>
            </a:pPr>
            <a:r>
              <a:rPr lang="zh-CN" altLang="en-US" sz="2400" dirty="0">
                <a:cs typeface="+mn-ea"/>
                <a:sym typeface="+mn-lt"/>
              </a:rPr>
              <a:t>因病致贫</a:t>
            </a:r>
            <a:r>
              <a:rPr lang="zh-CN" altLang="en-US" sz="2400" dirty="0">
                <a:solidFill>
                  <a:srgbClr val="FF0000"/>
                </a:solidFill>
                <a:cs typeface="+mn-ea"/>
                <a:sym typeface="+mn-lt"/>
              </a:rPr>
              <a:t>40574</a:t>
            </a:r>
            <a:r>
              <a:rPr lang="zh-CN" altLang="en-US" sz="2400" dirty="0">
                <a:cs typeface="+mn-ea"/>
                <a:sym typeface="+mn-lt"/>
              </a:rPr>
              <a:t>户，占比</a:t>
            </a:r>
            <a:r>
              <a:rPr lang="zh-CN" altLang="en-US" sz="2400" dirty="0">
                <a:solidFill>
                  <a:srgbClr val="FF0000"/>
                </a:solidFill>
                <a:cs typeface="+mn-ea"/>
                <a:sym typeface="+mn-lt"/>
              </a:rPr>
              <a:t>48.53%</a:t>
            </a:r>
            <a:r>
              <a:rPr lang="zh-CN" altLang="en-US" sz="2400" dirty="0">
                <a:cs typeface="+mn-ea"/>
                <a:sym typeface="+mn-lt"/>
              </a:rPr>
              <a:t>；</a:t>
            </a:r>
          </a:p>
          <a:p>
            <a:pPr>
              <a:lnSpc>
                <a:spcPct val="120000"/>
              </a:lnSpc>
            </a:pPr>
            <a:r>
              <a:rPr lang="zh-CN" altLang="en-US" sz="2400" dirty="0">
                <a:cs typeface="+mn-ea"/>
                <a:sym typeface="+mn-lt"/>
              </a:rPr>
              <a:t>因残致贫</a:t>
            </a:r>
            <a:r>
              <a:rPr lang="zh-CN" altLang="en-US" sz="2400" dirty="0">
                <a:solidFill>
                  <a:srgbClr val="FF0000"/>
                </a:solidFill>
                <a:cs typeface="+mn-ea"/>
                <a:sym typeface="+mn-lt"/>
              </a:rPr>
              <a:t>12394</a:t>
            </a:r>
            <a:r>
              <a:rPr lang="zh-CN" altLang="en-US" sz="2400" dirty="0">
                <a:cs typeface="+mn-ea"/>
                <a:sym typeface="+mn-lt"/>
              </a:rPr>
              <a:t>户，</a:t>
            </a:r>
            <a:r>
              <a:rPr lang="zh-CN" altLang="en-US" sz="2400" dirty="0" smtClean="0">
                <a:cs typeface="+mn-ea"/>
                <a:sym typeface="+mn-lt"/>
              </a:rPr>
              <a:t>占比</a:t>
            </a:r>
            <a:r>
              <a:rPr lang="zh-CN" altLang="en-US" sz="2400" dirty="0" smtClean="0">
                <a:solidFill>
                  <a:srgbClr val="FF0000"/>
                </a:solidFill>
                <a:cs typeface="+mn-ea"/>
                <a:sym typeface="+mn-lt"/>
              </a:rPr>
              <a:t>14.82</a:t>
            </a:r>
            <a:r>
              <a:rPr lang="zh-CN" altLang="en-US" sz="2400" dirty="0">
                <a:solidFill>
                  <a:srgbClr val="FF0000"/>
                </a:solidFill>
                <a:cs typeface="+mn-ea"/>
                <a:sym typeface="+mn-lt"/>
              </a:rPr>
              <a:t>%</a:t>
            </a:r>
            <a:r>
              <a:rPr lang="zh-CN" altLang="en-US" sz="2400" dirty="0">
                <a:cs typeface="+mn-ea"/>
                <a:sym typeface="+mn-lt"/>
              </a:rPr>
              <a:t>；</a:t>
            </a:r>
          </a:p>
          <a:p>
            <a:pPr>
              <a:lnSpc>
                <a:spcPct val="120000"/>
              </a:lnSpc>
            </a:pPr>
            <a:r>
              <a:rPr lang="zh-CN" altLang="en-US" sz="2400" dirty="0">
                <a:cs typeface="+mn-ea"/>
                <a:sym typeface="+mn-lt"/>
              </a:rPr>
              <a:t>因学致</a:t>
            </a:r>
            <a:r>
              <a:rPr lang="zh-CN" altLang="en-US" sz="2400" dirty="0" smtClean="0">
                <a:cs typeface="+mn-ea"/>
                <a:sym typeface="+mn-lt"/>
              </a:rPr>
              <a:t>贫  </a:t>
            </a:r>
            <a:r>
              <a:rPr lang="zh-CN" altLang="en-US" sz="2400" dirty="0" smtClean="0">
                <a:solidFill>
                  <a:srgbClr val="FF0000"/>
                </a:solidFill>
                <a:cs typeface="+mn-ea"/>
                <a:sym typeface="+mn-lt"/>
              </a:rPr>
              <a:t>3645</a:t>
            </a:r>
            <a:r>
              <a:rPr lang="zh-CN" altLang="en-US" sz="2400" dirty="0">
                <a:cs typeface="+mn-ea"/>
                <a:sym typeface="+mn-lt"/>
              </a:rPr>
              <a:t>户，</a:t>
            </a:r>
            <a:r>
              <a:rPr lang="zh-CN" altLang="en-US" sz="2400" dirty="0" smtClean="0">
                <a:cs typeface="+mn-ea"/>
                <a:sym typeface="+mn-lt"/>
              </a:rPr>
              <a:t>占比 </a:t>
            </a:r>
            <a:r>
              <a:rPr lang="zh-CN" altLang="en-US" sz="2400" dirty="0" smtClean="0">
                <a:solidFill>
                  <a:srgbClr val="FF0000"/>
                </a:solidFill>
                <a:cs typeface="+mn-ea"/>
                <a:sym typeface="+mn-lt"/>
              </a:rPr>
              <a:t>4.36</a:t>
            </a:r>
            <a:r>
              <a:rPr lang="zh-CN" altLang="en-US" sz="2400" dirty="0">
                <a:solidFill>
                  <a:srgbClr val="FF0000"/>
                </a:solidFill>
                <a:cs typeface="+mn-ea"/>
                <a:sym typeface="+mn-lt"/>
              </a:rPr>
              <a:t>%</a:t>
            </a:r>
            <a:r>
              <a:rPr lang="zh-CN" altLang="en-US" sz="2400" dirty="0">
                <a:cs typeface="+mn-ea"/>
                <a:sym typeface="+mn-lt"/>
              </a:rPr>
              <a:t>；</a:t>
            </a:r>
          </a:p>
          <a:p>
            <a:pPr>
              <a:lnSpc>
                <a:spcPct val="120000"/>
              </a:lnSpc>
            </a:pPr>
            <a:r>
              <a:rPr lang="zh-CN" altLang="en-US" sz="2400" dirty="0">
                <a:cs typeface="+mn-ea"/>
                <a:sym typeface="+mn-lt"/>
              </a:rPr>
              <a:t>因灾致</a:t>
            </a:r>
            <a:r>
              <a:rPr lang="zh-CN" altLang="en-US" sz="2400" dirty="0" smtClean="0">
                <a:cs typeface="+mn-ea"/>
                <a:sym typeface="+mn-lt"/>
              </a:rPr>
              <a:t>贫  </a:t>
            </a:r>
            <a:r>
              <a:rPr lang="zh-CN" altLang="en-US" sz="2400" dirty="0" smtClean="0">
                <a:solidFill>
                  <a:srgbClr val="FF0000"/>
                </a:solidFill>
                <a:cs typeface="+mn-ea"/>
                <a:sym typeface="+mn-lt"/>
              </a:rPr>
              <a:t>2286</a:t>
            </a:r>
            <a:r>
              <a:rPr lang="zh-CN" altLang="en-US" sz="2400" dirty="0">
                <a:cs typeface="+mn-ea"/>
                <a:sym typeface="+mn-lt"/>
              </a:rPr>
              <a:t>户，</a:t>
            </a:r>
            <a:r>
              <a:rPr lang="zh-CN" altLang="en-US" sz="2400" dirty="0" smtClean="0">
                <a:cs typeface="+mn-ea"/>
                <a:sym typeface="+mn-lt"/>
              </a:rPr>
              <a:t>占比 </a:t>
            </a:r>
            <a:r>
              <a:rPr lang="zh-CN" altLang="en-US" sz="2400" dirty="0" smtClean="0">
                <a:solidFill>
                  <a:srgbClr val="FF0000"/>
                </a:solidFill>
                <a:cs typeface="+mn-ea"/>
                <a:sym typeface="+mn-lt"/>
              </a:rPr>
              <a:t>2.73</a:t>
            </a:r>
            <a:r>
              <a:rPr lang="zh-CN" altLang="en-US" sz="2400" dirty="0">
                <a:solidFill>
                  <a:srgbClr val="FF0000"/>
                </a:solidFill>
                <a:cs typeface="+mn-ea"/>
                <a:sym typeface="+mn-lt"/>
              </a:rPr>
              <a:t>%</a:t>
            </a:r>
            <a:r>
              <a:rPr lang="zh-CN" altLang="en-US" sz="2400" dirty="0">
                <a:cs typeface="+mn-ea"/>
                <a:sym typeface="+mn-lt"/>
              </a:rPr>
              <a:t>。</a:t>
            </a:r>
          </a:p>
        </p:txBody>
      </p:sp>
      <p:pic>
        <p:nvPicPr>
          <p:cNvPr id="4" name="图片 3" descr="000"/>
          <p:cNvPicPr>
            <a:picLocks noChangeAspect="1"/>
          </p:cNvPicPr>
          <p:nvPr/>
        </p:nvPicPr>
        <p:blipFill>
          <a:blip r:embed="rId3" cstate="print"/>
          <a:stretch>
            <a:fillRect/>
          </a:stretch>
        </p:blipFill>
        <p:spPr>
          <a:xfrm>
            <a:off x="6738620" y="1762648"/>
            <a:ext cx="3989070" cy="3989070"/>
          </a:xfrm>
          <a:prstGeom prst="rect">
            <a:avLst/>
          </a:prstGeom>
        </p:spPr>
      </p:pic>
      <p:sp>
        <p:nvSpPr>
          <p:cNvPr id="6" name="椭圆 5"/>
          <p:cNvSpPr/>
          <p:nvPr/>
        </p:nvSpPr>
        <p:spPr>
          <a:xfrm>
            <a:off x="1542415" y="3089910"/>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2" name="椭圆 11"/>
          <p:cNvSpPr/>
          <p:nvPr/>
        </p:nvSpPr>
        <p:spPr>
          <a:xfrm>
            <a:off x="1542415" y="3572510"/>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椭圆 12"/>
          <p:cNvSpPr/>
          <p:nvPr/>
        </p:nvSpPr>
        <p:spPr>
          <a:xfrm>
            <a:off x="1542415" y="4036060"/>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4" name="椭圆 13"/>
          <p:cNvSpPr/>
          <p:nvPr/>
        </p:nvSpPr>
        <p:spPr>
          <a:xfrm>
            <a:off x="1542415" y="4508500"/>
            <a:ext cx="154305" cy="15430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 name="文本框 6"/>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a:cs typeface="+mn-ea"/>
                <a:sym typeface="+mn-lt"/>
              </a:rPr>
              <a:t>        </a:t>
            </a:r>
            <a:r>
              <a:rPr lang="zh-CN" altLang="en-US" sz="2800">
                <a:cs typeface="+mn-ea"/>
                <a:sym typeface="+mn-lt"/>
              </a:rPr>
              <a:t>（四）致贫原因复杂</a:t>
            </a:r>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 name="文本框 9"/>
          <p:cNvSpPr txBox="1"/>
          <p:nvPr/>
        </p:nvSpPr>
        <p:spPr>
          <a:xfrm>
            <a:off x="1036320" y="1407549"/>
            <a:ext cx="10277674" cy="4042902"/>
          </a:xfrm>
          <a:prstGeom prst="rect">
            <a:avLst/>
          </a:prstGeom>
          <a:noFill/>
        </p:spPr>
        <p:txBody>
          <a:bodyPr wrap="square" rtlCol="0">
            <a:spAutoFit/>
          </a:bodyPr>
          <a:lstStyle/>
          <a:p>
            <a:pPr algn="just">
              <a:lnSpc>
                <a:spcPct val="120000"/>
              </a:lnSpc>
            </a:pPr>
            <a:r>
              <a:rPr lang="zh-CN" altLang="zh-CN" sz="2400" b="1" dirty="0"/>
              <a:t>贫困规模：</a:t>
            </a:r>
            <a:r>
              <a:rPr lang="en-US" altLang="zh-CN" sz="2400" dirty="0">
                <a:latin typeface="仿宋_GB2312" pitchFamily="49" charset="-122"/>
                <a:ea typeface="仿宋_GB2312" pitchFamily="49" charset="-122"/>
              </a:rPr>
              <a:t>2014</a:t>
            </a:r>
            <a:r>
              <a:rPr lang="zh-CN" altLang="zh-CN" sz="2400" dirty="0">
                <a:latin typeface="仿宋_GB2312" pitchFamily="49" charset="-122"/>
                <a:ea typeface="仿宋_GB2312" pitchFamily="49" charset="-122"/>
              </a:rPr>
              <a:t>年全市的建档立卡贫困户是</a:t>
            </a:r>
            <a:r>
              <a:rPr lang="en-US" altLang="zh-CN" sz="2400" dirty="0">
                <a:latin typeface="仿宋_GB2312" pitchFamily="49" charset="-122"/>
                <a:ea typeface="仿宋_GB2312" pitchFamily="49" charset="-122"/>
              </a:rPr>
              <a:t>16.3</a:t>
            </a:r>
            <a:r>
              <a:rPr lang="zh-CN" altLang="zh-CN" sz="2400" dirty="0">
                <a:latin typeface="仿宋_GB2312" pitchFamily="49" charset="-122"/>
                <a:ea typeface="仿宋_GB2312" pitchFamily="49" charset="-122"/>
              </a:rPr>
              <a:t>万户</a:t>
            </a:r>
            <a:r>
              <a:rPr lang="en-US" altLang="zh-CN" sz="2400" dirty="0">
                <a:latin typeface="仿宋_GB2312" pitchFamily="49" charset="-122"/>
                <a:ea typeface="仿宋_GB2312" pitchFamily="49" charset="-122"/>
              </a:rPr>
              <a:t>44.25</a:t>
            </a:r>
            <a:r>
              <a:rPr lang="zh-CN" altLang="zh-CN" sz="2400" dirty="0">
                <a:latin typeface="仿宋_GB2312" pitchFamily="49" charset="-122"/>
                <a:ea typeface="仿宋_GB2312" pitchFamily="49" charset="-122"/>
              </a:rPr>
              <a:t>万人，到去年的年底是</a:t>
            </a:r>
            <a:r>
              <a:rPr lang="en-US" altLang="zh-CN" sz="2400" dirty="0">
                <a:latin typeface="仿宋_GB2312" pitchFamily="49" charset="-122"/>
                <a:ea typeface="仿宋_GB2312" pitchFamily="49" charset="-122"/>
              </a:rPr>
              <a:t>15.4</a:t>
            </a:r>
            <a:r>
              <a:rPr lang="zh-CN" altLang="zh-CN" sz="2400" dirty="0">
                <a:latin typeface="仿宋_GB2312" pitchFamily="49" charset="-122"/>
                <a:ea typeface="仿宋_GB2312" pitchFamily="49" charset="-122"/>
              </a:rPr>
              <a:t>万户</a:t>
            </a:r>
            <a:r>
              <a:rPr lang="en-US" altLang="zh-CN" sz="2400" dirty="0">
                <a:latin typeface="仿宋_GB2312" pitchFamily="49" charset="-122"/>
                <a:ea typeface="仿宋_GB2312" pitchFamily="49" charset="-122"/>
              </a:rPr>
              <a:t>40.53</a:t>
            </a:r>
            <a:r>
              <a:rPr lang="zh-CN" altLang="zh-CN" sz="2400" dirty="0">
                <a:latin typeface="仿宋_GB2312" pitchFamily="49" charset="-122"/>
                <a:ea typeface="仿宋_GB2312" pitchFamily="49" charset="-122"/>
              </a:rPr>
              <a:t>万人；贫困发生率</a:t>
            </a:r>
            <a:r>
              <a:rPr lang="en-US" altLang="zh-CN" sz="2400" dirty="0">
                <a:latin typeface="仿宋_GB2312" pitchFamily="49" charset="-122"/>
                <a:ea typeface="仿宋_GB2312" pitchFamily="49" charset="-122"/>
              </a:rPr>
              <a:t>2014</a:t>
            </a:r>
            <a:r>
              <a:rPr lang="zh-CN" altLang="zh-CN" sz="2400" dirty="0">
                <a:latin typeface="仿宋_GB2312" pitchFamily="49" charset="-122"/>
                <a:ea typeface="仿宋_GB2312" pitchFamily="49" charset="-122"/>
              </a:rPr>
              <a:t>年是</a:t>
            </a:r>
            <a:r>
              <a:rPr lang="en-US" altLang="zh-CN" sz="2400" dirty="0">
                <a:latin typeface="仿宋_GB2312" pitchFamily="49" charset="-122"/>
                <a:ea typeface="仿宋_GB2312" pitchFamily="49" charset="-122"/>
              </a:rPr>
              <a:t>16.3%</a:t>
            </a:r>
            <a:r>
              <a:rPr lang="zh-CN" altLang="zh-CN" sz="2400" dirty="0">
                <a:latin typeface="仿宋_GB2312" pitchFamily="49" charset="-122"/>
                <a:ea typeface="仿宋_GB2312" pitchFamily="49" charset="-122"/>
              </a:rPr>
              <a:t>，</a:t>
            </a:r>
            <a:r>
              <a:rPr lang="en-US" altLang="zh-CN" sz="2400" dirty="0">
                <a:latin typeface="仿宋_GB2312" pitchFamily="49" charset="-122"/>
                <a:ea typeface="仿宋_GB2312" pitchFamily="49" charset="-122"/>
              </a:rPr>
              <a:t>2019</a:t>
            </a:r>
            <a:r>
              <a:rPr lang="zh-CN" altLang="zh-CN" sz="2400" dirty="0">
                <a:latin typeface="仿宋_GB2312" pitchFamily="49" charset="-122"/>
                <a:ea typeface="仿宋_GB2312" pitchFamily="49" charset="-122"/>
              </a:rPr>
              <a:t>年底是</a:t>
            </a:r>
            <a:r>
              <a:rPr lang="en-US" altLang="zh-CN" sz="2400" dirty="0">
                <a:latin typeface="仿宋_GB2312" pitchFamily="49" charset="-122"/>
                <a:ea typeface="仿宋_GB2312" pitchFamily="49" charset="-122"/>
              </a:rPr>
              <a:t>0.026%</a:t>
            </a:r>
            <a:r>
              <a:rPr lang="zh-CN" altLang="zh-CN" sz="2400" dirty="0">
                <a:latin typeface="仿宋_GB2312" pitchFamily="49" charset="-122"/>
                <a:ea typeface="仿宋_GB2312" pitchFamily="49" charset="-122"/>
              </a:rPr>
              <a:t>，目前全市剩余</a:t>
            </a:r>
            <a:r>
              <a:rPr lang="en-US" altLang="zh-CN" sz="2400" dirty="0">
                <a:latin typeface="仿宋_GB2312" pitchFamily="49" charset="-122"/>
                <a:ea typeface="仿宋_GB2312" pitchFamily="49" charset="-122"/>
              </a:rPr>
              <a:t>344</a:t>
            </a:r>
            <a:r>
              <a:rPr lang="zh-CN" altLang="zh-CN" sz="2400" dirty="0">
                <a:latin typeface="仿宋_GB2312" pitchFamily="49" charset="-122"/>
                <a:ea typeface="仿宋_GB2312" pitchFamily="49" charset="-122"/>
              </a:rPr>
              <a:t>户</a:t>
            </a:r>
            <a:r>
              <a:rPr lang="en-US" altLang="zh-CN" sz="2400" dirty="0">
                <a:latin typeface="仿宋_GB2312" pitchFamily="49" charset="-122"/>
                <a:ea typeface="仿宋_GB2312" pitchFamily="49" charset="-122"/>
              </a:rPr>
              <a:t>696</a:t>
            </a:r>
            <a:r>
              <a:rPr lang="zh-CN" altLang="zh-CN" sz="2400" dirty="0">
                <a:latin typeface="仿宋_GB2312" pitchFamily="49" charset="-122"/>
                <a:ea typeface="仿宋_GB2312" pitchFamily="49" charset="-122"/>
              </a:rPr>
              <a:t>人。</a:t>
            </a:r>
            <a:r>
              <a:rPr lang="zh-CN" altLang="zh-CN" sz="2400" b="1" dirty="0"/>
              <a:t>资金投入：</a:t>
            </a:r>
            <a:r>
              <a:rPr lang="zh-CN" altLang="zh-CN" sz="2400" dirty="0">
                <a:latin typeface="仿宋_GB2312" pitchFamily="49" charset="-122"/>
                <a:ea typeface="仿宋_GB2312" pitchFamily="49" charset="-122"/>
              </a:rPr>
              <a:t>本级累计统筹资金</a:t>
            </a:r>
            <a:r>
              <a:rPr lang="en-US" altLang="zh-CN" sz="2400" dirty="0">
                <a:latin typeface="仿宋_GB2312" pitchFamily="49" charset="-122"/>
                <a:ea typeface="仿宋_GB2312" pitchFamily="49" charset="-122"/>
              </a:rPr>
              <a:t>9.49</a:t>
            </a:r>
            <a:r>
              <a:rPr lang="zh-CN" altLang="zh-CN" sz="2400" dirty="0">
                <a:latin typeface="仿宋_GB2312" pitchFamily="49" charset="-122"/>
                <a:ea typeface="仿宋_GB2312" pitchFamily="49" charset="-122"/>
              </a:rPr>
              <a:t>亿元，县市区</a:t>
            </a:r>
            <a:r>
              <a:rPr lang="en-US" altLang="zh-CN" sz="2400" dirty="0">
                <a:latin typeface="仿宋_GB2312" pitchFamily="49" charset="-122"/>
                <a:ea typeface="仿宋_GB2312" pitchFamily="49" charset="-122"/>
              </a:rPr>
              <a:t>3</a:t>
            </a:r>
            <a:r>
              <a:rPr lang="zh-CN" altLang="zh-CN" sz="2400" dirty="0">
                <a:latin typeface="仿宋_GB2312" pitchFamily="49" charset="-122"/>
                <a:ea typeface="仿宋_GB2312" pitchFamily="49" charset="-122"/>
              </a:rPr>
              <a:t>年共统筹资金</a:t>
            </a:r>
            <a:r>
              <a:rPr lang="en-US" altLang="zh-CN" sz="2400" dirty="0">
                <a:latin typeface="仿宋_GB2312" pitchFamily="49" charset="-122"/>
                <a:ea typeface="仿宋_GB2312" pitchFamily="49" charset="-122"/>
              </a:rPr>
              <a:t>171.7</a:t>
            </a:r>
            <a:r>
              <a:rPr lang="zh-CN" altLang="zh-CN" sz="2400" dirty="0">
                <a:latin typeface="仿宋_GB2312" pitchFamily="49" charset="-122"/>
                <a:ea typeface="仿宋_GB2312" pitchFamily="49" charset="-122"/>
              </a:rPr>
              <a:t>亿元，这些都是实打实的投入，</a:t>
            </a:r>
            <a:r>
              <a:rPr lang="en-US" altLang="zh-CN" sz="2400" dirty="0">
                <a:latin typeface="仿宋_GB2312" pitchFamily="49" charset="-122"/>
                <a:ea typeface="仿宋_GB2312" pitchFamily="49" charset="-122"/>
              </a:rPr>
              <a:t>171</a:t>
            </a:r>
            <a:r>
              <a:rPr lang="zh-CN" altLang="zh-CN" sz="2400" dirty="0">
                <a:latin typeface="仿宋_GB2312" pitchFamily="49" charset="-122"/>
                <a:ea typeface="仿宋_GB2312" pitchFamily="49" charset="-122"/>
              </a:rPr>
              <a:t>亿元资金投入到全市贫困村基础设施、公共服务、危房改造等领域，给贫困地区面貌带来了巨大变化。</a:t>
            </a:r>
            <a:r>
              <a:rPr lang="zh-CN" altLang="zh-CN" sz="2400" b="1" dirty="0"/>
              <a:t>设施条件：</a:t>
            </a:r>
            <a:r>
              <a:rPr lang="zh-CN" altLang="zh-CN" sz="2400" dirty="0">
                <a:latin typeface="仿宋_GB2312" pitchFamily="49" charset="-122"/>
                <a:ea typeface="仿宋_GB2312" pitchFamily="49" charset="-122"/>
              </a:rPr>
              <a:t>截至</a:t>
            </a:r>
            <a:r>
              <a:rPr lang="en-US" altLang="zh-CN" sz="2400" dirty="0">
                <a:latin typeface="仿宋_GB2312" pitchFamily="49" charset="-122"/>
                <a:ea typeface="仿宋_GB2312" pitchFamily="49" charset="-122"/>
              </a:rPr>
              <a:t>2019</a:t>
            </a:r>
            <a:r>
              <a:rPr lang="zh-CN" altLang="zh-CN" sz="2400" dirty="0">
                <a:latin typeface="仿宋_GB2312" pitchFamily="49" charset="-122"/>
                <a:ea typeface="仿宋_GB2312" pitchFamily="49" charset="-122"/>
              </a:rPr>
              <a:t>年底，全市农村公路通车总里程达到</a:t>
            </a:r>
            <a:r>
              <a:rPr lang="en-US" altLang="zh-CN" sz="2400" dirty="0">
                <a:latin typeface="仿宋_GB2312" pitchFamily="49" charset="-122"/>
                <a:ea typeface="仿宋_GB2312" pitchFamily="49" charset="-122"/>
              </a:rPr>
              <a:t>28530</a:t>
            </a:r>
            <a:r>
              <a:rPr lang="zh-CN" altLang="zh-CN" sz="2400" dirty="0">
                <a:latin typeface="仿宋_GB2312" pitchFamily="49" charset="-122"/>
                <a:ea typeface="仿宋_GB2312" pitchFamily="49" charset="-122"/>
              </a:rPr>
              <a:t>公里，实现了</a:t>
            </a:r>
            <a:r>
              <a:rPr lang="en-US" altLang="zh-CN" sz="2400" dirty="0">
                <a:latin typeface="仿宋_GB2312" pitchFamily="49" charset="-122"/>
                <a:ea typeface="仿宋_GB2312" pitchFamily="49" charset="-122"/>
              </a:rPr>
              <a:t>100%</a:t>
            </a:r>
            <a:r>
              <a:rPr lang="zh-CN" altLang="zh-CN" sz="2400" dirty="0">
                <a:latin typeface="仿宋_GB2312" pitchFamily="49" charset="-122"/>
                <a:ea typeface="仿宋_GB2312" pitchFamily="49" charset="-122"/>
              </a:rPr>
              <a:t>建制村通硬化路通客车。光纤和</a:t>
            </a:r>
            <a:r>
              <a:rPr lang="en-US" altLang="zh-CN" sz="2400" dirty="0">
                <a:latin typeface="仿宋_GB2312" pitchFamily="49" charset="-122"/>
                <a:ea typeface="仿宋_GB2312" pitchFamily="49" charset="-122"/>
              </a:rPr>
              <a:t>4G</a:t>
            </a:r>
            <a:r>
              <a:rPr lang="zh-CN" altLang="zh-CN" sz="2400" dirty="0">
                <a:latin typeface="仿宋_GB2312" pitchFamily="49" charset="-122"/>
                <a:ea typeface="仿宋_GB2312" pitchFamily="49" charset="-122"/>
              </a:rPr>
              <a:t>网络已覆盖农村地区所有行政村和</a:t>
            </a:r>
            <a:r>
              <a:rPr lang="en-US" altLang="zh-CN" sz="2400" dirty="0">
                <a:latin typeface="仿宋_GB2312" pitchFamily="49" charset="-122"/>
                <a:ea typeface="仿宋_GB2312" pitchFamily="49" charset="-122"/>
              </a:rPr>
              <a:t>95%</a:t>
            </a:r>
            <a:r>
              <a:rPr lang="zh-CN" altLang="zh-CN" sz="2400" dirty="0">
                <a:latin typeface="仿宋_GB2312" pitchFamily="49" charset="-122"/>
                <a:ea typeface="仿宋_GB2312" pitchFamily="49" charset="-122"/>
              </a:rPr>
              <a:t>以上的自然村，固定宽带人口普及率</a:t>
            </a:r>
            <a:r>
              <a:rPr lang="en-US" altLang="zh-CN" sz="2400" dirty="0">
                <a:latin typeface="仿宋_GB2312" pitchFamily="49" charset="-122"/>
                <a:ea typeface="仿宋_GB2312" pitchFamily="49" charset="-122"/>
              </a:rPr>
              <a:t>31.9%</a:t>
            </a:r>
            <a:r>
              <a:rPr lang="zh-CN" altLang="zh-CN" sz="2400" dirty="0">
                <a:latin typeface="仿宋_GB2312" pitchFamily="49" charset="-122"/>
                <a:ea typeface="仿宋_GB2312" pitchFamily="49" charset="-122"/>
              </a:rPr>
              <a:t>。各县市区完成村村通动力电工程，通生产用电自然村覆盖率达到</a:t>
            </a:r>
            <a:r>
              <a:rPr lang="en-US" altLang="zh-CN" sz="2400" dirty="0">
                <a:latin typeface="仿宋_GB2312" pitchFamily="49" charset="-122"/>
                <a:ea typeface="仿宋_GB2312" pitchFamily="49" charset="-122"/>
              </a:rPr>
              <a:t>100%</a:t>
            </a:r>
            <a:r>
              <a:rPr lang="zh-CN" altLang="zh-CN" sz="2400" dirty="0">
                <a:latin typeface="仿宋_GB2312" pitchFamily="49" charset="-122"/>
                <a:ea typeface="仿宋_GB2312" pitchFamily="49" charset="-122"/>
              </a:rPr>
              <a:t>。</a:t>
            </a:r>
            <a:endParaRPr lang="en-US" altLang="zh-CN" sz="2400" dirty="0">
              <a:latin typeface="仿宋_GB2312" pitchFamily="49" charset="-122"/>
              <a:ea typeface="仿宋_GB2312" pitchFamily="49" charset="-122"/>
              <a:sym typeface="+mn-lt"/>
            </a:endParaRPr>
          </a:p>
        </p:txBody>
      </p:sp>
      <p:sp>
        <p:nvSpPr>
          <p:cNvPr id="7" name="文本框 6"/>
          <p:cNvSpPr txBox="1"/>
          <p:nvPr/>
        </p:nvSpPr>
        <p:spPr>
          <a:xfrm>
            <a:off x="400050" y="558800"/>
            <a:ext cx="4246245" cy="564898"/>
          </a:xfrm>
          <a:prstGeom prst="rect">
            <a:avLst/>
          </a:prstGeom>
          <a:noFill/>
        </p:spPr>
        <p:txBody>
          <a:bodyPr wrap="square" rtlCol="0">
            <a:spAutoFit/>
          </a:bodyPr>
          <a:lstStyle/>
          <a:p>
            <a:pPr>
              <a:lnSpc>
                <a:spcPct val="120000"/>
              </a:lnSpc>
            </a:pPr>
            <a:r>
              <a:rPr lang="en-US" altLang="zh-CN" sz="2800" dirty="0">
                <a:solidFill>
                  <a:prstClr val="black"/>
                </a:solidFill>
                <a:cs typeface="+mn-ea"/>
                <a:sym typeface="+mn-lt"/>
              </a:rPr>
              <a:t>        </a:t>
            </a:r>
            <a:r>
              <a:rPr lang="zh-CN" altLang="en-US" sz="2800" dirty="0" smtClean="0">
                <a:solidFill>
                  <a:prstClr val="black"/>
                </a:solidFill>
                <a:cs typeface="+mn-ea"/>
                <a:sym typeface="+mn-lt"/>
              </a:rPr>
              <a:t>（五）减贫成效明显</a:t>
            </a:r>
            <a:endParaRPr lang="zh-CN" altLang="en-US" sz="2800" dirty="0">
              <a:solidFill>
                <a:prstClr val="black"/>
              </a:solidFill>
              <a:cs typeface="+mn-ea"/>
              <a:sym typeface="+mn-lt"/>
            </a:endParaRPr>
          </a:p>
        </p:txBody>
      </p:sp>
    </p:spTree>
    <p:extLst>
      <p:ext uri="{BB962C8B-B14F-4D97-AF65-F5344CB8AC3E}">
        <p14:creationId xmlns:p14="http://schemas.microsoft.com/office/powerpoint/2010/main" val="1915275508"/>
      </p:ext>
    </p:extLst>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5" y="117256"/>
            <a:ext cx="12205335" cy="6865620"/>
          </a:xfrm>
          <a:prstGeom prst="rect">
            <a:avLst/>
          </a:prstGeom>
        </p:spPr>
      </p:pic>
      <p:sp>
        <p:nvSpPr>
          <p:cNvPr id="100" name="文本框 99"/>
          <p:cNvSpPr txBox="1"/>
          <p:nvPr/>
        </p:nvSpPr>
        <p:spPr>
          <a:xfrm>
            <a:off x="3316406" y="2735881"/>
            <a:ext cx="7042245" cy="830997"/>
          </a:xfrm>
          <a:prstGeom prst="rect">
            <a:avLst/>
          </a:prstGeom>
          <a:noFill/>
          <a:ln w="9525">
            <a:noFill/>
          </a:ln>
        </p:spPr>
        <p:txBody>
          <a:bodyPr wrap="square">
            <a:spAutoFit/>
          </a:bodyPr>
          <a:lstStyle/>
          <a:p>
            <a:pPr indent="266700">
              <a:lnSpc>
                <a:spcPct val="120000"/>
              </a:lnSpc>
              <a:defRPr/>
            </a:pPr>
            <a:r>
              <a:rPr lang="zh-CN" altLang="en-US" sz="4000" dirty="0" smtClean="0">
                <a:solidFill>
                  <a:srgbClr val="000000"/>
                </a:solidFill>
                <a:cs typeface="+mn-ea"/>
                <a:sym typeface="+mn-lt"/>
              </a:rPr>
              <a:t>四、</a:t>
            </a:r>
            <a:r>
              <a:rPr lang="zh-CN" altLang="zh-CN" sz="4000" dirty="0">
                <a:solidFill>
                  <a:prstClr val="black"/>
                </a:solidFill>
              </a:rPr>
              <a:t>我两年工作的主要体会</a:t>
            </a:r>
            <a:endParaRPr lang="zh-CN" altLang="en-US" sz="4000"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1063161" y="2470785"/>
            <a:ext cx="2087245" cy="1466215"/>
          </a:xfrm>
          <a:prstGeom prst="rect">
            <a:avLst/>
          </a:prstGeom>
        </p:spPr>
      </p:pic>
      <p:sp>
        <p:nvSpPr>
          <p:cNvPr id="3" name="TextBox 2"/>
          <p:cNvSpPr txBox="1"/>
          <p:nvPr/>
        </p:nvSpPr>
        <p:spPr>
          <a:xfrm>
            <a:off x="3357349" y="4082757"/>
            <a:ext cx="7863337" cy="584775"/>
          </a:xfrm>
          <a:prstGeom prst="rect">
            <a:avLst/>
          </a:prstGeom>
          <a:noFill/>
        </p:spPr>
        <p:txBody>
          <a:bodyPr wrap="square" rtlCol="0">
            <a:spAutoFit/>
          </a:bodyPr>
          <a:lstStyle/>
          <a:p>
            <a:r>
              <a:rPr lang="zh-CN" altLang="zh-CN" sz="3200" dirty="0">
                <a:solidFill>
                  <a:prstClr val="black"/>
                </a:solidFill>
              </a:rPr>
              <a:t>关键词：勇心、细心、真心、公心。</a:t>
            </a:r>
            <a:endParaRPr lang="zh-CN" altLang="en-US" sz="3200" dirty="0">
              <a:solidFill>
                <a:prstClr val="black"/>
              </a:solidFill>
            </a:endParaRPr>
          </a:p>
        </p:txBody>
      </p:sp>
    </p:spTree>
    <p:extLst>
      <p:ext uri="{BB962C8B-B14F-4D97-AF65-F5344CB8AC3E}">
        <p14:creationId xmlns:p14="http://schemas.microsoft.com/office/powerpoint/2010/main" val="2739680971"/>
      </p:ext>
    </p:extLst>
  </p:cSld>
  <p:clrMapOvr>
    <a:masterClrMapping/>
  </p:clrMapOvr>
  <p:transition>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6" y="117256"/>
            <a:ext cx="12205335" cy="6865620"/>
          </a:xfrm>
          <a:prstGeom prst="rect">
            <a:avLst/>
          </a:prstGeom>
        </p:spPr>
      </p:pic>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558193" y="2470784"/>
            <a:ext cx="2087245" cy="1466215"/>
          </a:xfrm>
          <a:prstGeom prst="rect">
            <a:avLst/>
          </a:prstGeom>
        </p:spPr>
      </p:pic>
      <p:sp>
        <p:nvSpPr>
          <p:cNvPr id="3" name="TextBox 2"/>
          <p:cNvSpPr txBox="1"/>
          <p:nvPr/>
        </p:nvSpPr>
        <p:spPr>
          <a:xfrm>
            <a:off x="2838734" y="1126399"/>
            <a:ext cx="8693624" cy="4576381"/>
          </a:xfrm>
          <a:prstGeom prst="rect">
            <a:avLst/>
          </a:prstGeom>
          <a:noFill/>
        </p:spPr>
        <p:txBody>
          <a:bodyPr wrap="square" rtlCol="0">
            <a:spAutoFit/>
          </a:bodyPr>
          <a:lstStyle/>
          <a:p>
            <a:pPr>
              <a:lnSpc>
                <a:spcPts val="3200"/>
              </a:lnSpc>
            </a:pPr>
            <a:r>
              <a:rPr lang="en-US" altLang="zh-CN" sz="2400" dirty="0"/>
              <a:t>2018</a:t>
            </a:r>
            <a:r>
              <a:rPr lang="zh-CN" altLang="zh-CN" sz="2400" dirty="0"/>
              <a:t>年，我在市扶贫攻坚工作领导小组办公室工作，主要负责攻坚办和市精准脱贫攻坚战指挥部办公室上传下达、文件起草、情况综合、内勤管理、基层检查等工作；</a:t>
            </a:r>
            <a:r>
              <a:rPr lang="en-US" altLang="zh-CN" sz="2400" dirty="0"/>
              <a:t>2019</a:t>
            </a:r>
            <a:r>
              <a:rPr lang="zh-CN" altLang="zh-CN" sz="2400" dirty="0"/>
              <a:t>年，扶贫办党组指派我为其二级单位信息中心牵头负责人，主要负责信息中心全面工作和市运用“扶贫领域政策落实监察系统”开展监督检查工作领导小组办公室日常工作。两年期间，个人带队或参与完成了市脱贫攻坚督查暗访、检查调研、贫困县摘帽中期评估及年终摘帽初审、贫困村出列验收、迎接中央、省来宜专项巡视巡查、市扶贫开发信息系统数据管理动态调整、脱贫人口“回头看”、运用“扶贫领域政策落实监察系统”开展监督检查等任务。</a:t>
            </a:r>
            <a:endParaRPr lang="zh-CN" altLang="en-US" sz="2400" dirty="0">
              <a:solidFill>
                <a:prstClr val="black"/>
              </a:solidFill>
            </a:endParaRPr>
          </a:p>
        </p:txBody>
      </p:sp>
    </p:spTree>
    <p:extLst>
      <p:ext uri="{BB962C8B-B14F-4D97-AF65-F5344CB8AC3E}">
        <p14:creationId xmlns:p14="http://schemas.microsoft.com/office/powerpoint/2010/main" val="2739680971"/>
      </p:ext>
    </p:extLst>
  </p:cSld>
  <p:clrMapOvr>
    <a:masterClrMapping/>
  </p:clrMapOvr>
  <p:transition>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4" name="文本框 3"/>
          <p:cNvSpPr txBox="1"/>
          <p:nvPr/>
        </p:nvSpPr>
        <p:spPr>
          <a:xfrm>
            <a:off x="4997450" y="1180618"/>
            <a:ext cx="6654800" cy="4413516"/>
          </a:xfrm>
          <a:prstGeom prst="rect">
            <a:avLst/>
          </a:prstGeom>
          <a:noFill/>
        </p:spPr>
        <p:txBody>
          <a:bodyPr wrap="square" rtlCol="0">
            <a:spAutoFit/>
          </a:bodyPr>
          <a:lstStyle/>
          <a:p>
            <a:pPr algn="just">
              <a:lnSpc>
                <a:spcPct val="120000"/>
              </a:lnSpc>
            </a:pPr>
            <a:r>
              <a:rPr lang="en-US" altLang="zh-CN" sz="3600" dirty="0">
                <a:solidFill>
                  <a:srgbClr val="FF0000"/>
                </a:solidFill>
                <a:cs typeface="+mn-ea"/>
                <a:sym typeface="+mn-lt"/>
              </a:rPr>
              <a:t>     </a:t>
            </a:r>
            <a:r>
              <a:rPr lang="zh-CN" altLang="en-US" sz="2200" dirty="0">
                <a:cs typeface="+mn-ea"/>
                <a:sym typeface="+mn-lt"/>
              </a:rPr>
              <a:t>要坚决打赢脱贫攻坚战，让贫困人口和贫困地区同全国一起进入全面小康社会是我们党的庄严承诺。要动员全党、全国、全社会的力量，坚持精准扶贫、精准脱贫。坚持中央统筹、省负总责、市县抓落实的工作机制，强化党政一把手负总责的责任制。坚持大扶贫格局，注重扶贫同扶志扶智相结合，深入实施东西部扶贫协作，重点攻克深度贫困地区脱贫任务，确保到2020年我们现行标准下农村贫困人口实现脱贫，贫困县全部摘帽，解决区域性整体贫困，做到真脱贫、脱真贫。</a:t>
            </a:r>
            <a:endParaRPr lang="zh-CN" altLang="en-US" sz="2200" dirty="0">
              <a:solidFill>
                <a:srgbClr val="FF0000"/>
              </a:solidFill>
              <a:cs typeface="+mn-ea"/>
              <a:sym typeface="+mn-lt"/>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0" y="831215"/>
            <a:ext cx="3195320" cy="4586605"/>
          </a:xfrm>
          <a:prstGeom prst="rect">
            <a:avLst/>
          </a:prstGeom>
          <a:effectLst>
            <a:outerShdw blurRad="50800" dist="38100" dir="2700000" algn="tl" rotWithShape="0">
              <a:prstClr val="black">
                <a:alpha val="40000"/>
              </a:prstClr>
            </a:outerShdw>
          </a:effectLst>
        </p:spPr>
      </p:pic>
      <p:sp>
        <p:nvSpPr>
          <p:cNvPr id="3" name="文本框 2"/>
          <p:cNvSpPr txBox="1"/>
          <p:nvPr/>
        </p:nvSpPr>
        <p:spPr>
          <a:xfrm>
            <a:off x="4997450" y="440055"/>
            <a:ext cx="6656070" cy="1280607"/>
          </a:xfrm>
          <a:prstGeom prst="rect">
            <a:avLst/>
          </a:prstGeom>
          <a:noFill/>
        </p:spPr>
        <p:txBody>
          <a:bodyPr wrap="square" rtlCol="0">
            <a:spAutoFit/>
          </a:bodyPr>
          <a:lstStyle/>
          <a:p>
            <a:pPr algn="just">
              <a:lnSpc>
                <a:spcPct val="120000"/>
              </a:lnSpc>
            </a:pPr>
            <a:r>
              <a:rPr lang="en-US" altLang="zh-CN" sz="2400" dirty="0">
                <a:solidFill>
                  <a:srgbClr val="FF0000"/>
                </a:solidFill>
                <a:cs typeface="+mn-ea"/>
                <a:sym typeface="+mn-lt"/>
              </a:rPr>
              <a:t>2017</a:t>
            </a:r>
            <a:r>
              <a:rPr lang="zh-CN" altLang="en-US" sz="2400" dirty="0">
                <a:solidFill>
                  <a:srgbClr val="FF0000"/>
                </a:solidFill>
                <a:cs typeface="+mn-ea"/>
                <a:sym typeface="+mn-lt"/>
              </a:rPr>
              <a:t>年</a:t>
            </a:r>
            <a:r>
              <a:rPr lang="en-US" altLang="zh-CN" sz="2400" dirty="0">
                <a:solidFill>
                  <a:srgbClr val="FF0000"/>
                </a:solidFill>
                <a:cs typeface="+mn-ea"/>
                <a:sym typeface="+mn-lt"/>
              </a:rPr>
              <a:t>10</a:t>
            </a:r>
            <a:r>
              <a:rPr lang="zh-CN" altLang="en-US" sz="2400" dirty="0">
                <a:solidFill>
                  <a:srgbClr val="FF0000"/>
                </a:solidFill>
                <a:cs typeface="+mn-ea"/>
                <a:sym typeface="+mn-lt"/>
              </a:rPr>
              <a:t>月</a:t>
            </a:r>
            <a:r>
              <a:rPr lang="en-US" altLang="zh-CN" sz="2400" dirty="0">
                <a:solidFill>
                  <a:srgbClr val="FF0000"/>
                </a:solidFill>
                <a:cs typeface="+mn-ea"/>
                <a:sym typeface="+mn-lt"/>
              </a:rPr>
              <a:t>18</a:t>
            </a:r>
            <a:r>
              <a:rPr lang="zh-CN" altLang="en-US" sz="2400" dirty="0">
                <a:solidFill>
                  <a:srgbClr val="FF0000"/>
                </a:solidFill>
                <a:cs typeface="+mn-ea"/>
                <a:sym typeface="+mn-lt"/>
              </a:rPr>
              <a:t>日，习近平总书记在十九大报告中提出：</a:t>
            </a:r>
            <a:endParaRPr lang="en-US" altLang="zh-CN" sz="2400" dirty="0">
              <a:solidFill>
                <a:srgbClr val="FF0000"/>
              </a:solidFill>
              <a:cs typeface="+mn-ea"/>
              <a:sym typeface="+mn-lt"/>
            </a:endParaRPr>
          </a:p>
          <a:p>
            <a:pPr>
              <a:lnSpc>
                <a:spcPct val="120000"/>
              </a:lnSpc>
            </a:pPr>
            <a:endParaRPr lang="zh-CN" altLang="en-US" dirty="0">
              <a:cs typeface="+mn-ea"/>
              <a:sym typeface="+mn-l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5" y="117256"/>
            <a:ext cx="12205335" cy="6865620"/>
          </a:xfrm>
          <a:prstGeom prst="rect">
            <a:avLst/>
          </a:prstGeom>
        </p:spPr>
      </p:pic>
      <p:sp>
        <p:nvSpPr>
          <p:cNvPr id="100" name="文本框 99"/>
          <p:cNvSpPr txBox="1"/>
          <p:nvPr/>
        </p:nvSpPr>
        <p:spPr>
          <a:xfrm>
            <a:off x="5076967" y="726496"/>
            <a:ext cx="2893325" cy="830997"/>
          </a:xfrm>
          <a:prstGeom prst="rect">
            <a:avLst/>
          </a:prstGeom>
          <a:noFill/>
          <a:ln w="9525">
            <a:noFill/>
          </a:ln>
        </p:spPr>
        <p:txBody>
          <a:bodyPr wrap="square">
            <a:spAutoFit/>
          </a:bodyPr>
          <a:lstStyle/>
          <a:p>
            <a:pPr indent="266700">
              <a:lnSpc>
                <a:spcPct val="120000"/>
              </a:lnSpc>
              <a:defRPr/>
            </a:pPr>
            <a:r>
              <a:rPr lang="zh-CN" altLang="zh-CN" sz="4000" dirty="0"/>
              <a:t>勇心担</a:t>
            </a:r>
            <a:r>
              <a:rPr lang="zh-CN" altLang="zh-CN" sz="4000" dirty="0" smtClean="0"/>
              <a:t>事</a:t>
            </a:r>
            <a:endParaRPr lang="zh-CN" altLang="en-US" sz="4000" dirty="0">
              <a:solidFill>
                <a:srgbClr val="000000"/>
              </a:solidFill>
              <a:cs typeface="+mn-ea"/>
              <a:sym typeface="+mn-lt"/>
            </a:endParaRPr>
          </a:p>
        </p:txBody>
      </p:sp>
      <p:pic>
        <p:nvPicPr>
          <p:cNvPr id="3074" name="Picture 2" descr="C:\Users\Administrator\Desktop\IMG_20190710_1653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0529" y="1782304"/>
            <a:ext cx="2362259" cy="3459644"/>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Administrator\Desktop\mmexport158933944786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424" y="1782305"/>
            <a:ext cx="2448731" cy="345964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Administrator\Desktop\mmexport158933965318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9332" y="1782305"/>
            <a:ext cx="2758907" cy="3459643"/>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Administrator\Desktop\mmexport158933937957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74003" y="1782305"/>
            <a:ext cx="2666219" cy="3459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119375"/>
      </p:ext>
    </p:extLst>
  </p:cSld>
  <p:clrMapOvr>
    <a:masterClrMapping/>
  </p:clrMapOvr>
  <p:transition>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5" y="117256"/>
            <a:ext cx="12205335" cy="6865620"/>
          </a:xfrm>
          <a:prstGeom prst="rect">
            <a:avLst/>
          </a:prstGeom>
        </p:spPr>
      </p:pic>
      <p:sp>
        <p:nvSpPr>
          <p:cNvPr id="100" name="文本框 99"/>
          <p:cNvSpPr txBox="1"/>
          <p:nvPr/>
        </p:nvSpPr>
        <p:spPr>
          <a:xfrm>
            <a:off x="4216464" y="910797"/>
            <a:ext cx="3035241" cy="830997"/>
          </a:xfrm>
          <a:prstGeom prst="rect">
            <a:avLst/>
          </a:prstGeom>
          <a:noFill/>
          <a:ln w="9525">
            <a:noFill/>
          </a:ln>
        </p:spPr>
        <p:txBody>
          <a:bodyPr wrap="square">
            <a:spAutoFit/>
          </a:bodyPr>
          <a:lstStyle/>
          <a:p>
            <a:pPr indent="266700">
              <a:lnSpc>
                <a:spcPct val="120000"/>
              </a:lnSpc>
              <a:defRPr/>
            </a:pPr>
            <a:r>
              <a:rPr lang="zh-CN" altLang="en-US" sz="4000" dirty="0" smtClean="0">
                <a:solidFill>
                  <a:srgbClr val="000000"/>
                </a:solidFill>
                <a:cs typeface="+mn-ea"/>
                <a:sym typeface="+mn-lt"/>
              </a:rPr>
              <a:t>细心成事</a:t>
            </a:r>
            <a:endParaRPr lang="zh-CN" altLang="en-US" sz="4000" dirty="0">
              <a:solidFill>
                <a:srgbClr val="000000"/>
              </a:solidFill>
              <a:cs typeface="+mn-ea"/>
              <a:sym typeface="+mn-lt"/>
            </a:endParaRPr>
          </a:p>
        </p:txBody>
      </p:sp>
      <p:pic>
        <p:nvPicPr>
          <p:cNvPr id="4098" name="Picture 2" descr="C:\Users\Administrator\Desktop\wx_camera_15625887319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390" y="2123269"/>
            <a:ext cx="2787621" cy="351248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istrator\Desktop\wx_camera_156267589155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4866" y="2159232"/>
            <a:ext cx="2601777" cy="347651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Desktop\IMG_20200513_15224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22039" y="2123269"/>
            <a:ext cx="2850761" cy="356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687430"/>
      </p:ext>
    </p:extLst>
  </p:cSld>
  <p:clrMapOvr>
    <a:masterClrMapping/>
  </p:clrMapOvr>
  <p:transition>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5" y="117256"/>
            <a:ext cx="12205335" cy="6865620"/>
          </a:xfrm>
          <a:prstGeom prst="rect">
            <a:avLst/>
          </a:prstGeom>
        </p:spPr>
      </p:pic>
      <p:sp>
        <p:nvSpPr>
          <p:cNvPr id="100" name="文本框 99"/>
          <p:cNvSpPr txBox="1"/>
          <p:nvPr/>
        </p:nvSpPr>
        <p:spPr>
          <a:xfrm>
            <a:off x="4588424" y="657100"/>
            <a:ext cx="3300214" cy="830997"/>
          </a:xfrm>
          <a:prstGeom prst="rect">
            <a:avLst/>
          </a:prstGeom>
          <a:noFill/>
          <a:ln w="9525">
            <a:noFill/>
          </a:ln>
        </p:spPr>
        <p:txBody>
          <a:bodyPr wrap="square">
            <a:spAutoFit/>
          </a:bodyPr>
          <a:lstStyle/>
          <a:p>
            <a:pPr indent="266700">
              <a:lnSpc>
                <a:spcPct val="120000"/>
              </a:lnSpc>
              <a:defRPr/>
            </a:pPr>
            <a:r>
              <a:rPr lang="zh-CN" altLang="en-US" sz="4000" dirty="0" smtClean="0">
                <a:solidFill>
                  <a:srgbClr val="000000"/>
                </a:solidFill>
                <a:cs typeface="+mn-ea"/>
                <a:sym typeface="+mn-lt"/>
              </a:rPr>
              <a:t>真心做事</a:t>
            </a:r>
            <a:endParaRPr lang="zh-CN" altLang="en-US" sz="4000" dirty="0">
              <a:solidFill>
                <a:srgbClr val="000000"/>
              </a:solidFill>
              <a:cs typeface="+mn-ea"/>
              <a:sym typeface="+mn-lt"/>
            </a:endParaRPr>
          </a:p>
        </p:txBody>
      </p:sp>
      <p:pic>
        <p:nvPicPr>
          <p:cNvPr id="1027" name="Picture 3" descr="C:\Users\Administrator\Desktop\mmexport15893393965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753" y="1775509"/>
            <a:ext cx="2150434" cy="35491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wx_camera_152816363499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9338" y="1775507"/>
            <a:ext cx="1996375" cy="354911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Desktop\IMG_20191105_09454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3203" y="1775509"/>
            <a:ext cx="2262687" cy="35491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istrator\Desktop\IMG_20191112_1336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8162" y="1775508"/>
            <a:ext cx="2019860" cy="354911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dministrator\Desktop\mmexport158933959637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71418" y="1775508"/>
            <a:ext cx="2152312" cy="3549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886478"/>
      </p:ext>
    </p:extLst>
  </p:cSld>
  <p:clrMapOvr>
    <a:masterClrMapping/>
  </p:clrMapOvr>
  <p:transition>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13335" y="117256"/>
            <a:ext cx="12205335" cy="6865620"/>
          </a:xfrm>
          <a:prstGeom prst="rect">
            <a:avLst/>
          </a:prstGeom>
        </p:spPr>
      </p:pic>
      <p:sp>
        <p:nvSpPr>
          <p:cNvPr id="100" name="文本框 99"/>
          <p:cNvSpPr txBox="1"/>
          <p:nvPr/>
        </p:nvSpPr>
        <p:spPr>
          <a:xfrm>
            <a:off x="4417943" y="886160"/>
            <a:ext cx="2912756" cy="830997"/>
          </a:xfrm>
          <a:prstGeom prst="rect">
            <a:avLst/>
          </a:prstGeom>
          <a:noFill/>
          <a:ln w="9525">
            <a:noFill/>
          </a:ln>
        </p:spPr>
        <p:txBody>
          <a:bodyPr wrap="square">
            <a:spAutoFit/>
          </a:bodyPr>
          <a:lstStyle/>
          <a:p>
            <a:pPr indent="266700">
              <a:lnSpc>
                <a:spcPct val="120000"/>
              </a:lnSpc>
              <a:defRPr/>
            </a:pPr>
            <a:r>
              <a:rPr lang="zh-CN" altLang="en-US" sz="4000" dirty="0" smtClean="0"/>
              <a:t>公心管</a:t>
            </a:r>
            <a:r>
              <a:rPr lang="zh-CN" altLang="zh-CN" sz="4000" dirty="0" smtClean="0"/>
              <a:t>事</a:t>
            </a:r>
            <a:endParaRPr lang="zh-CN" altLang="en-US" sz="4000" dirty="0">
              <a:solidFill>
                <a:srgbClr val="000000"/>
              </a:solidFill>
              <a:cs typeface="+mn-ea"/>
              <a:sym typeface="+mn-lt"/>
            </a:endParaRPr>
          </a:p>
        </p:txBody>
      </p:sp>
      <p:pic>
        <p:nvPicPr>
          <p:cNvPr id="2051" name="Picture 3" descr="C:\Users\Administrator\Desktop\mmexport15441849569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940" y="1991263"/>
            <a:ext cx="2197227" cy="33665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mmexport158935503468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8705" y="1973657"/>
            <a:ext cx="2336618" cy="339630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mmexport158631535655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3726" y="1996701"/>
            <a:ext cx="2287108" cy="33854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扶贫发言\图\Screenshot_20200513_163528_com.tencent.m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54130" y="1996701"/>
            <a:ext cx="2188339" cy="3373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891381"/>
      </p:ext>
    </p:extLst>
  </p:cSld>
  <p:clrMapOvr>
    <a:masterClrMapping/>
  </p:clrMapOvr>
  <p:transition>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5" name="文本框 4"/>
          <p:cNvSpPr txBox="1"/>
          <p:nvPr/>
        </p:nvSpPr>
        <p:spPr>
          <a:xfrm>
            <a:off x="1534185" y="2273091"/>
            <a:ext cx="9609455" cy="3194721"/>
          </a:xfrm>
          <a:prstGeom prst="rect">
            <a:avLst/>
          </a:prstGeom>
          <a:noFill/>
        </p:spPr>
        <p:txBody>
          <a:bodyPr wrap="square" rtlCol="0">
            <a:spAutoFit/>
            <a:scene3d>
              <a:camera prst="orthographicFront"/>
              <a:lightRig rig="threePt" dir="t"/>
            </a:scene3d>
          </a:bodyPr>
          <a:lstStyle/>
          <a:p>
            <a:pPr>
              <a:lnSpc>
                <a:spcPct val="120000"/>
              </a:lnSpc>
            </a:pPr>
            <a:r>
              <a:rPr lang="en-US" altLang="zh-CN" sz="2800" dirty="0" smtClean="0"/>
              <a:t>       </a:t>
            </a:r>
            <a:r>
              <a:rPr lang="zh-CN" altLang="zh-CN" sz="2800" dirty="0" smtClean="0">
                <a:latin typeface="仿宋_GB2312" pitchFamily="49" charset="-122"/>
                <a:ea typeface="仿宋_GB2312" pitchFamily="49" charset="-122"/>
              </a:rPr>
              <a:t>扶贫办应算是我转业后的第一站，脱贫攻坚是我地方工作的第一步，两年时间用双脚走遍了宜昌的山山水水，广泛接触了市县领导和普通</a:t>
            </a:r>
            <a:r>
              <a:rPr lang="zh-CN" altLang="zh-CN" sz="2800" smtClean="0">
                <a:latin typeface="仿宋_GB2312" pitchFamily="49" charset="-122"/>
                <a:ea typeface="仿宋_GB2312" pitchFamily="49" charset="-122"/>
              </a:rPr>
              <a:t>群众，</a:t>
            </a:r>
            <a:r>
              <a:rPr lang="zh-CN" altLang="en-US" sz="2800" smtClean="0">
                <a:latin typeface="仿宋_GB2312" pitchFamily="49" charset="-122"/>
                <a:ea typeface="仿宋_GB2312" pitchFamily="49" charset="-122"/>
              </a:rPr>
              <a:t>很受教育和感动</a:t>
            </a:r>
            <a:r>
              <a:rPr lang="zh-CN" altLang="zh-CN" sz="2800" smtClean="0">
                <a:latin typeface="仿宋_GB2312" pitchFamily="49" charset="-122"/>
                <a:ea typeface="仿宋_GB2312" pitchFamily="49" charset="-122"/>
              </a:rPr>
              <a:t>。</a:t>
            </a:r>
            <a:r>
              <a:rPr lang="zh-CN" altLang="zh-CN" sz="2800" dirty="0" smtClean="0">
                <a:latin typeface="仿宋_GB2312" pitchFamily="49" charset="-122"/>
                <a:ea typeface="仿宋_GB2312" pitchFamily="49" charset="-122"/>
              </a:rPr>
              <a:t>当然，两年时间，也少了与同志们的朝夕相处，少了书写宜昌招考事业奋进之笔应有之为，也是一种得之东隅失之桑榆，接下来我会用重新归零再出发，加倍努力做好本职工作。</a:t>
            </a:r>
            <a:endParaRPr lang="en-US" altLang="zh-CN" sz="2800" dirty="0">
              <a:solidFill>
                <a:srgbClr val="FF0000"/>
              </a:solidFill>
              <a:effectLst/>
              <a:latin typeface="仿宋_GB2312" pitchFamily="49" charset="-122"/>
              <a:ea typeface="仿宋_GB2312" pitchFamily="49" charset="-122"/>
              <a:cs typeface="+mn-ea"/>
              <a:sym typeface="+mn-lt"/>
            </a:endParaRPr>
          </a:p>
        </p:txBody>
      </p:sp>
      <p:sp>
        <p:nvSpPr>
          <p:cNvPr id="3" name="TextBox 2"/>
          <p:cNvSpPr txBox="1"/>
          <p:nvPr/>
        </p:nvSpPr>
        <p:spPr>
          <a:xfrm>
            <a:off x="2743200" y="1287624"/>
            <a:ext cx="6736702" cy="769441"/>
          </a:xfrm>
          <a:prstGeom prst="rect">
            <a:avLst/>
          </a:prstGeom>
          <a:noFill/>
        </p:spPr>
        <p:txBody>
          <a:bodyPr wrap="square" rtlCol="0">
            <a:spAutoFit/>
          </a:bodyPr>
          <a:lstStyle/>
          <a:p>
            <a:pPr algn="ctr"/>
            <a:r>
              <a:rPr lang="zh-CN" altLang="en-US" sz="4400" dirty="0" smtClean="0"/>
              <a:t>结束语</a:t>
            </a:r>
            <a:endParaRPr lang="zh-CN" altLang="en-US" sz="4400" dirty="0"/>
          </a:p>
        </p:txBody>
      </p:sp>
    </p:spTree>
  </p:cSld>
  <p:clrMapOvr>
    <a:masterClrMapping/>
  </p:clrMapOvr>
  <p:transition>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5" name="文本框 4"/>
          <p:cNvSpPr txBox="1"/>
          <p:nvPr/>
        </p:nvSpPr>
        <p:spPr>
          <a:xfrm>
            <a:off x="1291589" y="2828835"/>
            <a:ext cx="9609455" cy="1200329"/>
          </a:xfrm>
          <a:prstGeom prst="rect">
            <a:avLst/>
          </a:prstGeom>
          <a:noFill/>
        </p:spPr>
        <p:txBody>
          <a:bodyPr wrap="square" rtlCol="0">
            <a:spAutoFit/>
            <a:scene3d>
              <a:camera prst="orthographicFront"/>
              <a:lightRig rig="threePt" dir="t"/>
            </a:scene3d>
          </a:bodyPr>
          <a:lstStyle/>
          <a:p>
            <a:pPr algn="ctr">
              <a:lnSpc>
                <a:spcPct val="120000"/>
              </a:lnSpc>
            </a:pPr>
            <a:r>
              <a:rPr lang="zh-CN" altLang="en-US" sz="6000" dirty="0" smtClean="0">
                <a:solidFill>
                  <a:srgbClr val="FF0000"/>
                </a:solidFill>
                <a:effectLst/>
                <a:cs typeface="+mn-ea"/>
                <a:sym typeface="+mn-lt"/>
              </a:rPr>
              <a:t>敬请批评  </a:t>
            </a:r>
            <a:r>
              <a:rPr lang="en-US" altLang="zh-CN" sz="6000" dirty="0" err="1" smtClean="0">
                <a:solidFill>
                  <a:srgbClr val="FF0000"/>
                </a:solidFill>
                <a:effectLst/>
                <a:cs typeface="+mn-ea"/>
                <a:sym typeface="+mn-lt"/>
              </a:rPr>
              <a:t>谢谢</a:t>
            </a:r>
            <a:r>
              <a:rPr lang="zh-CN" altLang="en-US" sz="6000" dirty="0">
                <a:solidFill>
                  <a:srgbClr val="FF0000"/>
                </a:solidFill>
                <a:effectLst/>
                <a:cs typeface="+mn-ea"/>
                <a:sym typeface="+mn-lt"/>
              </a:rPr>
              <a:t>大家</a:t>
            </a:r>
            <a:r>
              <a:rPr lang="en-US" altLang="zh-CN" sz="6000" dirty="0">
                <a:solidFill>
                  <a:srgbClr val="FF0000"/>
                </a:solidFill>
                <a:effectLst/>
                <a:cs typeface="+mn-ea"/>
                <a:sym typeface="+mn-lt"/>
              </a:rPr>
              <a:t>！</a:t>
            </a:r>
          </a:p>
        </p:txBody>
      </p:sp>
    </p:spTree>
    <p:extLst>
      <p:ext uri="{BB962C8B-B14F-4D97-AF65-F5344CB8AC3E}">
        <p14:creationId xmlns:p14="http://schemas.microsoft.com/office/powerpoint/2010/main" val="3584073338"/>
      </p:ext>
    </p:extLst>
  </p:cSld>
  <p:clrMapOvr>
    <a:masterClrMapping/>
  </p:clrMapOvr>
  <p:transition>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710565" y="1217295"/>
            <a:ext cx="5083810" cy="3930015"/>
          </a:xfrm>
          <a:prstGeom prst="rect">
            <a:avLst/>
          </a:prstGeom>
          <a:noFill/>
          <a:ln w="9525">
            <a:noFill/>
          </a:ln>
        </p:spPr>
        <p:txBody>
          <a:bodyPr wrap="square">
            <a:spAutoFit/>
          </a:bodyPr>
          <a:lstStyle/>
          <a:p>
            <a:pPr indent="266700" algn="just">
              <a:lnSpc>
                <a:spcPct val="120000"/>
              </a:lnSpc>
            </a:pPr>
            <a:r>
              <a:rPr lang="en-US" sz="2000" b="0" dirty="0">
                <a:solidFill>
                  <a:srgbClr val="000000"/>
                </a:solidFill>
                <a:cs typeface="+mn-ea"/>
                <a:sym typeface="+mn-lt"/>
              </a:rPr>
              <a:t>      </a:t>
            </a:r>
            <a:r>
              <a:rPr sz="2800" b="0" dirty="0">
                <a:solidFill>
                  <a:srgbClr val="000000"/>
                </a:solidFill>
                <a:cs typeface="+mn-ea"/>
                <a:sym typeface="+mn-lt"/>
              </a:rPr>
              <a:t>2018年4月，习近平总书记在视察湖北时就脱贫攻坚发表重要讲话，指出</a:t>
            </a:r>
            <a:r>
              <a:rPr lang="zh-CN" altLang="en-US" sz="2800" b="0" dirty="0">
                <a:solidFill>
                  <a:srgbClr val="000000"/>
                </a:solidFill>
                <a:cs typeface="+mn-ea"/>
                <a:sym typeface="+mn-lt"/>
              </a:rPr>
              <a:t>：</a:t>
            </a:r>
            <a:endParaRPr lang="en-US" altLang="zh-CN" sz="2800" b="0" dirty="0">
              <a:solidFill>
                <a:srgbClr val="000000"/>
              </a:solidFill>
              <a:cs typeface="+mn-ea"/>
              <a:sym typeface="+mn-lt"/>
            </a:endParaRPr>
          </a:p>
          <a:p>
            <a:pPr indent="266700">
              <a:lnSpc>
                <a:spcPct val="120000"/>
              </a:lnSpc>
            </a:pPr>
            <a:endParaRPr lang="en-US" sz="2800" dirty="0">
              <a:solidFill>
                <a:srgbClr val="000000"/>
              </a:solidFill>
              <a:cs typeface="+mn-ea"/>
              <a:sym typeface="+mn-lt"/>
            </a:endParaRPr>
          </a:p>
          <a:p>
            <a:pPr indent="266700" algn="just">
              <a:lnSpc>
                <a:spcPct val="120000"/>
              </a:lnSpc>
            </a:pPr>
            <a:r>
              <a:rPr lang="en-US" sz="3200" dirty="0">
                <a:solidFill>
                  <a:srgbClr val="FF0000"/>
                </a:solidFill>
                <a:cs typeface="+mn-ea"/>
                <a:sym typeface="+mn-lt"/>
              </a:rPr>
              <a:t>    </a:t>
            </a:r>
            <a:r>
              <a:rPr sz="3200" b="0" dirty="0">
                <a:solidFill>
                  <a:srgbClr val="FF0000"/>
                </a:solidFill>
                <a:cs typeface="+mn-ea"/>
                <a:sym typeface="+mn-lt"/>
              </a:rPr>
              <a:t>脱贫攻坚是“三大攻坚战”中具有决定性意义的攻坚战，必须打好。</a:t>
            </a:r>
            <a:endParaRPr lang="en-US" sz="3200" b="0" dirty="0">
              <a:solidFill>
                <a:srgbClr val="FF0000"/>
              </a:solidFill>
              <a:cs typeface="+mn-ea"/>
              <a:sym typeface="+mn-lt"/>
            </a:endParaRPr>
          </a:p>
        </p:txBody>
      </p:sp>
      <p:pic>
        <p:nvPicPr>
          <p:cNvPr id="3" name="图片 2"/>
          <p:cNvPicPr>
            <a:picLocks noChangeAspect="1"/>
          </p:cNvPicPr>
          <p:nvPr/>
        </p:nvPicPr>
        <p:blipFill>
          <a:blip r:embed="rId3" cstate="print"/>
          <a:stretch>
            <a:fillRect/>
          </a:stretch>
        </p:blipFill>
        <p:spPr>
          <a:xfrm>
            <a:off x="6075045" y="1249680"/>
            <a:ext cx="5495925" cy="3816985"/>
          </a:xfrm>
          <a:prstGeom prst="rect">
            <a:avLst/>
          </a:prstGeom>
          <a:effectLst>
            <a:outerShdw blurRad="50800" dist="38100" dir="2700000" algn="tl" rotWithShape="0">
              <a:prstClr val="black">
                <a:alpha val="40000"/>
              </a:prstClr>
            </a:outerShdw>
          </a:effectLst>
        </p:spPr>
      </p:pic>
    </p:spTree>
  </p:cSld>
  <p:clrMapOvr>
    <a:masterClrMapping/>
  </p:clrMapOvr>
  <p:transition>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62865"/>
            <a:ext cx="12205335" cy="6865620"/>
          </a:xfrm>
          <a:prstGeom prst="rect">
            <a:avLst/>
          </a:prstGeom>
        </p:spPr>
      </p:pic>
      <p:sp>
        <p:nvSpPr>
          <p:cNvPr id="100" name="文本框 99"/>
          <p:cNvSpPr txBox="1"/>
          <p:nvPr/>
        </p:nvSpPr>
        <p:spPr>
          <a:xfrm>
            <a:off x="5042535" y="2148205"/>
            <a:ext cx="4994275" cy="564898"/>
          </a:xfrm>
          <a:prstGeom prst="rect">
            <a:avLst/>
          </a:prstGeom>
          <a:noFill/>
          <a:ln w="9525">
            <a:noFill/>
          </a:ln>
        </p:spPr>
        <p:txBody>
          <a:bodyPr wrap="square">
            <a:spAutoFit/>
          </a:bodyPr>
          <a:lstStyle/>
          <a:p>
            <a:pPr indent="266700">
              <a:lnSpc>
                <a:spcPct val="120000"/>
              </a:lnSpc>
            </a:pPr>
            <a:r>
              <a:rPr lang="zh-CN" altLang="zh-CN" sz="2800" dirty="0"/>
              <a:t>精准扶贫的重大意义</a:t>
            </a:r>
            <a:endParaRPr lang="en-US" sz="3200" b="0" dirty="0">
              <a:solidFill>
                <a:srgbClr val="FF0000"/>
              </a:solidFill>
              <a:cs typeface="+mn-ea"/>
              <a:sym typeface="+mn-lt"/>
            </a:endParaRPr>
          </a:p>
        </p:txBody>
      </p:sp>
      <p:sp>
        <p:nvSpPr>
          <p:cNvPr id="3" name="文本框 2"/>
          <p:cNvSpPr txBox="1"/>
          <p:nvPr/>
        </p:nvSpPr>
        <p:spPr>
          <a:xfrm>
            <a:off x="5227320" y="932180"/>
            <a:ext cx="1738630" cy="834844"/>
          </a:xfrm>
          <a:prstGeom prst="rect">
            <a:avLst/>
          </a:prstGeom>
          <a:noFill/>
        </p:spPr>
        <p:txBody>
          <a:bodyPr wrap="square" rtlCol="0">
            <a:spAutoFit/>
          </a:bodyPr>
          <a:lstStyle/>
          <a:p>
            <a:pPr algn="ctr">
              <a:lnSpc>
                <a:spcPct val="120000"/>
              </a:lnSpc>
            </a:pPr>
            <a:r>
              <a:rPr lang="zh-CN" altLang="en-US" sz="4400" dirty="0">
                <a:solidFill>
                  <a:srgbClr val="000000"/>
                </a:solidFill>
                <a:cs typeface="+mn-ea"/>
                <a:sym typeface="+mn-lt"/>
              </a:rPr>
              <a:t>目  录</a:t>
            </a:r>
          </a:p>
        </p:txBody>
      </p:sp>
      <p:sp>
        <p:nvSpPr>
          <p:cNvPr id="4" name="文本框 3"/>
          <p:cNvSpPr txBox="1"/>
          <p:nvPr/>
        </p:nvSpPr>
        <p:spPr>
          <a:xfrm>
            <a:off x="5042535" y="2966085"/>
            <a:ext cx="4993640" cy="564898"/>
          </a:xfrm>
          <a:prstGeom prst="rect">
            <a:avLst/>
          </a:prstGeom>
          <a:noFill/>
          <a:ln w="9525">
            <a:noFill/>
          </a:ln>
        </p:spPr>
        <p:txBody>
          <a:bodyPr wrap="square" rtlCol="0">
            <a:spAutoFit/>
          </a:bodyPr>
          <a:lstStyle/>
          <a:p>
            <a:pPr lvl="0" indent="266700">
              <a:lnSpc>
                <a:spcPct val="120000"/>
              </a:lnSpc>
            </a:pPr>
            <a:r>
              <a:rPr lang="zh-CN" altLang="zh-CN" sz="2800" dirty="0"/>
              <a:t>精准扶贫常用术语</a:t>
            </a:r>
            <a:endParaRPr lang="zh-CN" altLang="en-US" sz="2800" dirty="0">
              <a:solidFill>
                <a:srgbClr val="000000"/>
              </a:solidFill>
              <a:cs typeface="+mn-ea"/>
              <a:sym typeface="+mn-lt"/>
            </a:endParaRPr>
          </a:p>
        </p:txBody>
      </p:sp>
      <p:sp>
        <p:nvSpPr>
          <p:cNvPr id="5" name="文本框 4"/>
          <p:cNvSpPr txBox="1"/>
          <p:nvPr/>
        </p:nvSpPr>
        <p:spPr>
          <a:xfrm>
            <a:off x="5346700" y="4576192"/>
            <a:ext cx="4994275" cy="523220"/>
          </a:xfrm>
          <a:prstGeom prst="rect">
            <a:avLst/>
          </a:prstGeom>
          <a:noFill/>
          <a:ln w="9525">
            <a:noFill/>
          </a:ln>
        </p:spPr>
        <p:txBody>
          <a:bodyPr wrap="square" rtlCol="0">
            <a:spAutoFit/>
          </a:bodyPr>
          <a:lstStyle/>
          <a:p>
            <a:r>
              <a:rPr lang="zh-CN" altLang="zh-CN" sz="2800" dirty="0"/>
              <a:t>我两年工作的主要体会</a:t>
            </a:r>
          </a:p>
        </p:txBody>
      </p:sp>
      <p:sp>
        <p:nvSpPr>
          <p:cNvPr id="6" name="文本框 5"/>
          <p:cNvSpPr txBox="1"/>
          <p:nvPr/>
        </p:nvSpPr>
        <p:spPr>
          <a:xfrm>
            <a:off x="5042535" y="3731260"/>
            <a:ext cx="4994275" cy="564898"/>
          </a:xfrm>
          <a:prstGeom prst="rect">
            <a:avLst/>
          </a:prstGeom>
          <a:noFill/>
          <a:ln w="9525">
            <a:noFill/>
          </a:ln>
        </p:spPr>
        <p:txBody>
          <a:bodyPr wrap="square" rtlCol="0">
            <a:spAutoFit/>
          </a:bodyPr>
          <a:lstStyle/>
          <a:p>
            <a:pPr lvl="0" indent="266700">
              <a:lnSpc>
                <a:spcPct val="120000"/>
              </a:lnSpc>
            </a:pPr>
            <a:r>
              <a:rPr lang="zh-CN" altLang="zh-CN" sz="2800" dirty="0"/>
              <a:t>宜昌市贫困状况</a:t>
            </a:r>
            <a:endParaRPr lang="zh-CN" altLang="en-US" sz="2800" dirty="0">
              <a:solidFill>
                <a:srgbClr val="000000"/>
              </a:solidFill>
              <a:cs typeface="+mn-ea"/>
              <a:sym typeface="+mn-lt"/>
            </a:endParaRPr>
          </a:p>
        </p:txBody>
      </p:sp>
      <p:pic>
        <p:nvPicPr>
          <p:cNvPr id="7" name="图片 6" descr="timg (1)"/>
          <p:cNvPicPr>
            <a:picLocks noChangeAspect="1"/>
          </p:cNvPicPr>
          <p:nvPr/>
        </p:nvPicPr>
        <p:blipFill>
          <a:blip r:embed="rId3" cstate="print"/>
          <a:stretch>
            <a:fillRect/>
          </a:stretch>
        </p:blipFill>
        <p:spPr>
          <a:xfrm>
            <a:off x="9050655" y="95885"/>
            <a:ext cx="2262505" cy="2156460"/>
          </a:xfrm>
          <a:prstGeom prst="rect">
            <a:avLst/>
          </a:prstGeom>
          <a:effectLst>
            <a:outerShdw blurRad="50800" dist="38100" dir="2700000" algn="tl" rotWithShape="0">
              <a:prstClr val="black">
                <a:alpha val="40000"/>
              </a:prstClr>
            </a:outerShdw>
          </a:effectLst>
        </p:spPr>
      </p:pic>
      <p:grpSp>
        <p:nvGrpSpPr>
          <p:cNvPr id="10" name="组合 9"/>
          <p:cNvGrpSpPr/>
          <p:nvPr/>
        </p:nvGrpSpPr>
        <p:grpSpPr>
          <a:xfrm>
            <a:off x="4130040" y="2080895"/>
            <a:ext cx="1097280" cy="632460"/>
            <a:chOff x="6499" y="3277"/>
            <a:chExt cx="1728" cy="996"/>
          </a:xfrm>
        </p:grpSpPr>
        <p:sp>
          <p:nvSpPr>
            <p:cNvPr id="8" name="矩形标注 7"/>
            <p:cNvSpPr/>
            <p:nvPr/>
          </p:nvSpPr>
          <p:spPr>
            <a:xfrm rot="16200000">
              <a:off x="6901" y="3058"/>
              <a:ext cx="734" cy="1538"/>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 name="文本框 8"/>
            <p:cNvSpPr txBox="1"/>
            <p:nvPr/>
          </p:nvSpPr>
          <p:spPr>
            <a:xfrm>
              <a:off x="6674" y="3277"/>
              <a:ext cx="1553" cy="996"/>
            </a:xfrm>
            <a:prstGeom prst="rect">
              <a:avLst/>
            </a:prstGeom>
            <a:noFill/>
          </p:spPr>
          <p:txBody>
            <a:bodyPr wrap="square" rtlCol="0">
              <a:spAutoFit/>
            </a:bodyPr>
            <a:lstStyle/>
            <a:p>
              <a:pPr>
                <a:lnSpc>
                  <a:spcPct val="120000"/>
                </a:lnSpc>
              </a:pPr>
              <a:r>
                <a:rPr lang="zh-CN" altLang="en-US" sz="3200">
                  <a:solidFill>
                    <a:schemeClr val="bg1"/>
                  </a:solidFill>
                  <a:cs typeface="+mn-ea"/>
                  <a:sym typeface="+mn-lt"/>
                </a:rPr>
                <a:t>一、</a:t>
              </a:r>
            </a:p>
          </p:txBody>
        </p:sp>
      </p:grpSp>
      <p:grpSp>
        <p:nvGrpSpPr>
          <p:cNvPr id="23" name="组合 22"/>
          <p:cNvGrpSpPr/>
          <p:nvPr/>
        </p:nvGrpSpPr>
        <p:grpSpPr>
          <a:xfrm>
            <a:off x="4130040" y="2882900"/>
            <a:ext cx="1097280" cy="632460"/>
            <a:chOff x="6499" y="3278"/>
            <a:chExt cx="1728" cy="996"/>
          </a:xfrm>
        </p:grpSpPr>
        <p:sp>
          <p:nvSpPr>
            <p:cNvPr id="24" name="矩形标注 23"/>
            <p:cNvSpPr/>
            <p:nvPr/>
          </p:nvSpPr>
          <p:spPr>
            <a:xfrm rot="16200000">
              <a:off x="6901" y="3058"/>
              <a:ext cx="734" cy="1538"/>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5" name="文本框 24"/>
            <p:cNvSpPr txBox="1"/>
            <p:nvPr/>
          </p:nvSpPr>
          <p:spPr>
            <a:xfrm>
              <a:off x="6674" y="3278"/>
              <a:ext cx="1553" cy="996"/>
            </a:xfrm>
            <a:prstGeom prst="rect">
              <a:avLst/>
            </a:prstGeom>
            <a:noFill/>
          </p:spPr>
          <p:txBody>
            <a:bodyPr wrap="square" rtlCol="0">
              <a:spAutoFit/>
            </a:bodyPr>
            <a:lstStyle/>
            <a:p>
              <a:pPr>
                <a:lnSpc>
                  <a:spcPct val="120000"/>
                </a:lnSpc>
              </a:pPr>
              <a:r>
                <a:rPr lang="zh-CN" altLang="en-US" sz="3200">
                  <a:solidFill>
                    <a:schemeClr val="bg1"/>
                  </a:solidFill>
                  <a:cs typeface="+mn-ea"/>
                  <a:sym typeface="+mn-lt"/>
                </a:rPr>
                <a:t>二、</a:t>
              </a:r>
            </a:p>
          </p:txBody>
        </p:sp>
      </p:grpSp>
      <p:grpSp>
        <p:nvGrpSpPr>
          <p:cNvPr id="26" name="组合 25"/>
          <p:cNvGrpSpPr/>
          <p:nvPr/>
        </p:nvGrpSpPr>
        <p:grpSpPr>
          <a:xfrm>
            <a:off x="4130040" y="3663950"/>
            <a:ext cx="1100455" cy="632460"/>
            <a:chOff x="6499" y="3246"/>
            <a:chExt cx="1733" cy="996"/>
          </a:xfrm>
        </p:grpSpPr>
        <p:sp>
          <p:nvSpPr>
            <p:cNvPr id="27" name="矩形标注 26"/>
            <p:cNvSpPr/>
            <p:nvPr/>
          </p:nvSpPr>
          <p:spPr>
            <a:xfrm rot="16200000">
              <a:off x="6901" y="3058"/>
              <a:ext cx="734" cy="1538"/>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8" name="文本框 27"/>
            <p:cNvSpPr txBox="1"/>
            <p:nvPr/>
          </p:nvSpPr>
          <p:spPr>
            <a:xfrm>
              <a:off x="6679" y="3246"/>
              <a:ext cx="1553" cy="996"/>
            </a:xfrm>
            <a:prstGeom prst="rect">
              <a:avLst/>
            </a:prstGeom>
            <a:noFill/>
          </p:spPr>
          <p:txBody>
            <a:bodyPr wrap="square" rtlCol="0">
              <a:spAutoFit/>
            </a:bodyPr>
            <a:lstStyle/>
            <a:p>
              <a:pPr>
                <a:lnSpc>
                  <a:spcPct val="120000"/>
                </a:lnSpc>
              </a:pPr>
              <a:r>
                <a:rPr lang="zh-CN" altLang="en-US" sz="3200">
                  <a:solidFill>
                    <a:schemeClr val="bg1"/>
                  </a:solidFill>
                  <a:cs typeface="+mn-ea"/>
                  <a:sym typeface="+mn-lt"/>
                </a:rPr>
                <a:t>三、</a:t>
              </a:r>
            </a:p>
          </p:txBody>
        </p:sp>
      </p:grpSp>
      <p:grpSp>
        <p:nvGrpSpPr>
          <p:cNvPr id="29" name="组合 28"/>
          <p:cNvGrpSpPr/>
          <p:nvPr/>
        </p:nvGrpSpPr>
        <p:grpSpPr>
          <a:xfrm>
            <a:off x="4130040" y="4455160"/>
            <a:ext cx="1097280" cy="632460"/>
            <a:chOff x="6499" y="3230"/>
            <a:chExt cx="1728" cy="996"/>
          </a:xfrm>
        </p:grpSpPr>
        <p:sp>
          <p:nvSpPr>
            <p:cNvPr id="30" name="矩形标注 29"/>
            <p:cNvSpPr/>
            <p:nvPr/>
          </p:nvSpPr>
          <p:spPr>
            <a:xfrm rot="16200000">
              <a:off x="6901" y="3058"/>
              <a:ext cx="734" cy="1538"/>
            </a:xfrm>
            <a:prstGeom prst="wedgeRect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1" name="文本框 30"/>
            <p:cNvSpPr txBox="1"/>
            <p:nvPr/>
          </p:nvSpPr>
          <p:spPr>
            <a:xfrm>
              <a:off x="6674" y="3230"/>
              <a:ext cx="1553" cy="996"/>
            </a:xfrm>
            <a:prstGeom prst="rect">
              <a:avLst/>
            </a:prstGeom>
            <a:noFill/>
          </p:spPr>
          <p:txBody>
            <a:bodyPr wrap="square" rtlCol="0">
              <a:spAutoFit/>
            </a:bodyPr>
            <a:lstStyle/>
            <a:p>
              <a:pPr>
                <a:lnSpc>
                  <a:spcPct val="120000"/>
                </a:lnSpc>
              </a:pPr>
              <a:r>
                <a:rPr lang="zh-CN" altLang="en-US" sz="3200">
                  <a:solidFill>
                    <a:schemeClr val="bg1"/>
                  </a:solidFill>
                  <a:cs typeface="+mn-ea"/>
                  <a:sym typeface="+mn-lt"/>
                </a:rPr>
                <a:t>四、</a:t>
              </a:r>
            </a:p>
          </p:txBody>
        </p:sp>
      </p:grpSp>
    </p:spTree>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3614326" y="2751575"/>
            <a:ext cx="6102881" cy="707886"/>
          </a:xfrm>
          <a:prstGeom prst="rect">
            <a:avLst/>
          </a:prstGeom>
          <a:noFill/>
          <a:ln w="9525">
            <a:noFill/>
          </a:ln>
        </p:spPr>
        <p:txBody>
          <a:bodyPr wrap="square">
            <a:spAutoFit/>
          </a:bodyPr>
          <a:lstStyle/>
          <a:p>
            <a:r>
              <a:rPr lang="zh-CN" altLang="en-US" sz="4000" dirty="0">
                <a:solidFill>
                  <a:srgbClr val="000000"/>
                </a:solidFill>
                <a:cs typeface="+mn-ea"/>
                <a:sym typeface="+mn-lt"/>
              </a:rPr>
              <a:t>一</a:t>
            </a:r>
            <a:r>
              <a:rPr lang="zh-CN" altLang="en-US" sz="4000" dirty="0" smtClean="0">
                <a:solidFill>
                  <a:srgbClr val="000000"/>
                </a:solidFill>
                <a:cs typeface="+mn-ea"/>
                <a:sym typeface="+mn-lt"/>
              </a:rPr>
              <a:t>、</a:t>
            </a:r>
            <a:r>
              <a:rPr lang="zh-CN" altLang="zh-CN" sz="4000" dirty="0"/>
              <a:t>精准扶贫的重大意义</a:t>
            </a: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1267877" y="2372410"/>
            <a:ext cx="2087245" cy="1466215"/>
          </a:xfrm>
          <a:prstGeom prst="rect">
            <a:avLst/>
          </a:prstGeom>
        </p:spPr>
      </p:pic>
      <p:sp>
        <p:nvSpPr>
          <p:cNvPr id="3" name="TextBox 2"/>
          <p:cNvSpPr txBox="1"/>
          <p:nvPr/>
        </p:nvSpPr>
        <p:spPr>
          <a:xfrm>
            <a:off x="3614327" y="4203508"/>
            <a:ext cx="6662438" cy="646331"/>
          </a:xfrm>
          <a:prstGeom prst="rect">
            <a:avLst/>
          </a:prstGeom>
          <a:noFill/>
        </p:spPr>
        <p:txBody>
          <a:bodyPr wrap="square" rtlCol="0">
            <a:spAutoFit/>
          </a:bodyPr>
          <a:lstStyle/>
          <a:p>
            <a:r>
              <a:rPr lang="zh-CN" altLang="zh-CN" sz="3600" dirty="0"/>
              <a:t>关键词：必须、必要、</a:t>
            </a:r>
            <a:r>
              <a:rPr lang="zh-CN" altLang="zh-CN" sz="3600" dirty="0" smtClean="0"/>
              <a:t>必将</a:t>
            </a:r>
            <a:endParaRPr lang="zh-CN" altLang="zh-CN" sz="3600" dirty="0"/>
          </a:p>
        </p:txBody>
      </p:sp>
    </p:spTree>
    <p:extLst>
      <p:ext uri="{BB962C8B-B14F-4D97-AF65-F5344CB8AC3E}">
        <p14:creationId xmlns:p14="http://schemas.microsoft.com/office/powerpoint/2010/main" val="3858335584"/>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3296369" y="1480028"/>
            <a:ext cx="7588155" cy="632353"/>
          </a:xfrm>
          <a:prstGeom prst="rect">
            <a:avLst/>
          </a:prstGeom>
          <a:noFill/>
          <a:ln w="9525">
            <a:noFill/>
          </a:ln>
        </p:spPr>
        <p:txBody>
          <a:bodyPr wrap="square">
            <a:spAutoFit/>
          </a:bodyPr>
          <a:lstStyle/>
          <a:p>
            <a:pPr indent="266700">
              <a:lnSpc>
                <a:spcPct val="120000"/>
              </a:lnSpc>
            </a:pPr>
            <a:r>
              <a:rPr lang="zh-CN" altLang="zh-CN" sz="3200" dirty="0"/>
              <a:t>必须：是必须打硬的一场硬仗。</a:t>
            </a:r>
            <a:endParaRPr lang="zh-CN" altLang="en-US" sz="3200"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590517" y="2424070"/>
            <a:ext cx="2087245" cy="1466215"/>
          </a:xfrm>
          <a:prstGeom prst="rect">
            <a:avLst/>
          </a:prstGeom>
        </p:spPr>
      </p:pic>
      <p:sp>
        <p:nvSpPr>
          <p:cNvPr id="5" name="文本框 99"/>
          <p:cNvSpPr txBox="1"/>
          <p:nvPr/>
        </p:nvSpPr>
        <p:spPr>
          <a:xfrm>
            <a:off x="4470076" y="4183888"/>
            <a:ext cx="7000432" cy="632353"/>
          </a:xfrm>
          <a:prstGeom prst="rect">
            <a:avLst/>
          </a:prstGeom>
          <a:noFill/>
          <a:ln w="9525">
            <a:noFill/>
          </a:ln>
        </p:spPr>
        <p:txBody>
          <a:bodyPr wrap="square">
            <a:spAutoFit/>
          </a:bodyPr>
          <a:lstStyle/>
          <a:p>
            <a:pPr indent="266700">
              <a:lnSpc>
                <a:spcPct val="120000"/>
              </a:lnSpc>
            </a:pPr>
            <a:r>
              <a:rPr lang="zh-CN" altLang="zh-CN" sz="3200" dirty="0"/>
              <a:t>必将：中国脱贫攻坚</a:t>
            </a:r>
            <a:r>
              <a:rPr lang="zh-CN" altLang="zh-CN" sz="3200" dirty="0" smtClean="0"/>
              <a:t>必将</a:t>
            </a:r>
            <a:r>
              <a:rPr lang="zh-CN" altLang="en-US" sz="3200" dirty="0" smtClean="0"/>
              <a:t>如期</a:t>
            </a:r>
            <a:r>
              <a:rPr lang="zh-CN" altLang="zh-CN" sz="3200" dirty="0" smtClean="0"/>
              <a:t>全胜</a:t>
            </a:r>
            <a:r>
              <a:rPr lang="zh-CN" altLang="zh-CN" sz="3200" dirty="0"/>
              <a:t>。</a:t>
            </a:r>
            <a:endParaRPr lang="zh-CN" altLang="en-US" sz="3200" dirty="0">
              <a:sym typeface="+mn-lt"/>
            </a:endParaRPr>
          </a:p>
        </p:txBody>
      </p:sp>
      <p:sp>
        <p:nvSpPr>
          <p:cNvPr id="7" name="文本框 99"/>
          <p:cNvSpPr txBox="1"/>
          <p:nvPr/>
        </p:nvSpPr>
        <p:spPr>
          <a:xfrm>
            <a:off x="3884092" y="2841002"/>
            <a:ext cx="7000432" cy="632353"/>
          </a:xfrm>
          <a:prstGeom prst="rect">
            <a:avLst/>
          </a:prstGeom>
          <a:noFill/>
          <a:ln w="9525">
            <a:noFill/>
          </a:ln>
        </p:spPr>
        <p:txBody>
          <a:bodyPr wrap="square">
            <a:spAutoFit/>
          </a:bodyPr>
          <a:lstStyle/>
          <a:p>
            <a:pPr indent="266700">
              <a:lnSpc>
                <a:spcPct val="120000"/>
              </a:lnSpc>
            </a:pPr>
            <a:r>
              <a:rPr lang="zh-CN" altLang="zh-CN" sz="3200" dirty="0"/>
              <a:t>必要：是人类减贫事业的重要组成。</a:t>
            </a:r>
            <a:endParaRPr lang="zh-CN" altLang="en-US" sz="3200" dirty="0">
              <a:sym typeface="+mn-lt"/>
            </a:endParaRPr>
          </a:p>
        </p:txBody>
      </p:sp>
    </p:spTree>
    <p:extLst>
      <p:ext uri="{BB962C8B-B14F-4D97-AF65-F5344CB8AC3E}">
        <p14:creationId xmlns:p14="http://schemas.microsoft.com/office/powerpoint/2010/main" val="3858335584"/>
      </p:ext>
    </p:extLst>
  </p:cSld>
  <p:clrMapOvr>
    <a:masterClrMapping/>
  </p:clrMapOvr>
  <p:transition>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3724672" y="2722236"/>
            <a:ext cx="6020994" cy="830997"/>
          </a:xfrm>
          <a:prstGeom prst="rect">
            <a:avLst/>
          </a:prstGeom>
          <a:noFill/>
          <a:ln w="9525">
            <a:noFill/>
          </a:ln>
        </p:spPr>
        <p:txBody>
          <a:bodyPr wrap="square">
            <a:spAutoFit/>
          </a:bodyPr>
          <a:lstStyle/>
          <a:p>
            <a:pPr indent="266700">
              <a:lnSpc>
                <a:spcPct val="120000"/>
              </a:lnSpc>
            </a:pPr>
            <a:r>
              <a:rPr lang="zh-CN" altLang="zh-CN" sz="4000" dirty="0"/>
              <a:t>二、精准扶贫常用术语</a:t>
            </a:r>
            <a:endParaRPr lang="zh-CN" altLang="en-US" sz="4000"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1412974" y="2401460"/>
            <a:ext cx="2087245" cy="1466215"/>
          </a:xfrm>
          <a:prstGeom prst="rect">
            <a:avLst/>
          </a:prstGeom>
        </p:spPr>
      </p:pic>
      <p:sp>
        <p:nvSpPr>
          <p:cNvPr id="3" name="TextBox 2"/>
          <p:cNvSpPr txBox="1"/>
          <p:nvPr/>
        </p:nvSpPr>
        <p:spPr>
          <a:xfrm>
            <a:off x="2456596" y="4162568"/>
            <a:ext cx="9007523" cy="584775"/>
          </a:xfrm>
          <a:prstGeom prst="rect">
            <a:avLst/>
          </a:prstGeom>
          <a:noFill/>
        </p:spPr>
        <p:txBody>
          <a:bodyPr wrap="square" rtlCol="0">
            <a:spAutoFit/>
          </a:bodyPr>
          <a:lstStyle/>
          <a:p>
            <a:r>
              <a:rPr lang="zh-CN" altLang="zh-CN" sz="3200" dirty="0"/>
              <a:t>关键词：两不愁三保障、五个一批、六个精准。</a:t>
            </a:r>
            <a:endParaRPr lang="zh-CN" altLang="en-US" sz="3200" dirty="0"/>
          </a:p>
        </p:txBody>
      </p:sp>
    </p:spTree>
    <p:extLst>
      <p:ext uri="{BB962C8B-B14F-4D97-AF65-F5344CB8AC3E}">
        <p14:creationId xmlns:p14="http://schemas.microsoft.com/office/powerpoint/2010/main" val="3858335584"/>
      </p:ext>
    </p:extLst>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3234518" y="1055560"/>
            <a:ext cx="7874759" cy="830997"/>
          </a:xfrm>
          <a:prstGeom prst="rect">
            <a:avLst/>
          </a:prstGeom>
          <a:noFill/>
          <a:ln w="9525">
            <a:noFill/>
          </a:ln>
        </p:spPr>
        <p:txBody>
          <a:bodyPr wrap="square">
            <a:spAutoFit/>
          </a:bodyPr>
          <a:lstStyle/>
          <a:p>
            <a:pPr indent="266700">
              <a:lnSpc>
                <a:spcPct val="120000"/>
              </a:lnSpc>
            </a:pPr>
            <a:r>
              <a:rPr lang="zh-CN" altLang="zh-CN" sz="2000" b="1" dirty="0"/>
              <a:t>“两不愁三保障”：</a:t>
            </a:r>
            <a:r>
              <a:rPr lang="zh-CN" altLang="zh-CN" sz="2000" dirty="0"/>
              <a:t>贫困户识别标准，即不愁吃（安全饮水）、不愁穿；义务教育、基本医疗、住房安全有保障。</a:t>
            </a:r>
            <a:endParaRPr lang="zh-CN" altLang="en-US" sz="2000"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203352" y="2312197"/>
            <a:ext cx="2087245" cy="1466215"/>
          </a:xfrm>
          <a:prstGeom prst="rect">
            <a:avLst/>
          </a:prstGeom>
        </p:spPr>
      </p:pic>
      <p:sp>
        <p:nvSpPr>
          <p:cNvPr id="5" name="文本框 99"/>
          <p:cNvSpPr txBox="1"/>
          <p:nvPr/>
        </p:nvSpPr>
        <p:spPr>
          <a:xfrm>
            <a:off x="3391467" y="2301715"/>
            <a:ext cx="7560860" cy="1323439"/>
          </a:xfrm>
          <a:prstGeom prst="rect">
            <a:avLst/>
          </a:prstGeom>
          <a:noFill/>
          <a:ln w="9525">
            <a:noFill/>
          </a:ln>
        </p:spPr>
        <p:txBody>
          <a:bodyPr wrap="square">
            <a:spAutoFit/>
          </a:bodyPr>
          <a:lstStyle/>
          <a:p>
            <a:r>
              <a:rPr lang="zh-CN" altLang="zh-CN" sz="4000" dirty="0"/>
              <a:t> </a:t>
            </a:r>
            <a:r>
              <a:rPr lang="zh-CN" altLang="zh-CN" sz="2000" b="1" dirty="0"/>
              <a:t>“五个一批”：</a:t>
            </a:r>
            <a:r>
              <a:rPr lang="zh-CN" altLang="zh-CN" sz="2000" dirty="0"/>
              <a:t>贫困户帮扶路径，即发展生产脱贫一批、易地搬迁脱贫一批、生态补偿脱贫一批、发展教育脱贫一批、社会保障兜底一批。</a:t>
            </a:r>
          </a:p>
        </p:txBody>
      </p:sp>
      <p:sp>
        <p:nvSpPr>
          <p:cNvPr id="9" name="文本框 99"/>
          <p:cNvSpPr txBox="1"/>
          <p:nvPr/>
        </p:nvSpPr>
        <p:spPr>
          <a:xfrm>
            <a:off x="3234519" y="3808873"/>
            <a:ext cx="7560860" cy="1323439"/>
          </a:xfrm>
          <a:prstGeom prst="rect">
            <a:avLst/>
          </a:prstGeom>
          <a:noFill/>
          <a:ln w="9525">
            <a:noFill/>
          </a:ln>
        </p:spPr>
        <p:txBody>
          <a:bodyPr wrap="square">
            <a:spAutoFit/>
          </a:bodyPr>
          <a:lstStyle/>
          <a:p>
            <a:r>
              <a:rPr lang="zh-CN" altLang="zh-CN" sz="4000" dirty="0"/>
              <a:t> </a:t>
            </a:r>
            <a:r>
              <a:rPr lang="zh-CN" altLang="zh-CN" sz="2000" b="1" dirty="0"/>
              <a:t>“六个精准”：</a:t>
            </a:r>
            <a:r>
              <a:rPr lang="zh-CN" altLang="zh-CN" sz="2000" dirty="0"/>
              <a:t>贫困户帮扶要求，即扶持对象精准、项目安排精准、资金使用精准、措施到户精准、因村派人精准、脱贫成效精准。</a:t>
            </a:r>
          </a:p>
        </p:txBody>
      </p:sp>
    </p:spTree>
    <p:extLst>
      <p:ext uri="{BB962C8B-B14F-4D97-AF65-F5344CB8AC3E}">
        <p14:creationId xmlns:p14="http://schemas.microsoft.com/office/powerpoint/2010/main" val="3858335584"/>
      </p:ext>
    </p:extLst>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8模版"/>
          <p:cNvPicPr>
            <a:picLocks noChangeAspect="1"/>
          </p:cNvPicPr>
          <p:nvPr/>
        </p:nvPicPr>
        <p:blipFill>
          <a:blip r:embed="rId2" cstate="print"/>
          <a:stretch>
            <a:fillRect/>
          </a:stretch>
        </p:blipFill>
        <p:spPr>
          <a:xfrm>
            <a:off x="-6350" y="-3810"/>
            <a:ext cx="12205335" cy="6865620"/>
          </a:xfrm>
          <a:prstGeom prst="rect">
            <a:avLst/>
          </a:prstGeom>
        </p:spPr>
      </p:pic>
      <p:sp>
        <p:nvSpPr>
          <p:cNvPr id="100" name="文本框 99"/>
          <p:cNvSpPr txBox="1"/>
          <p:nvPr/>
        </p:nvSpPr>
        <p:spPr>
          <a:xfrm>
            <a:off x="2454264" y="497652"/>
            <a:ext cx="8532183" cy="5382114"/>
          </a:xfrm>
          <a:prstGeom prst="rect">
            <a:avLst/>
          </a:prstGeom>
          <a:noFill/>
          <a:ln w="9525">
            <a:noFill/>
          </a:ln>
        </p:spPr>
        <p:txBody>
          <a:bodyPr wrap="square">
            <a:spAutoFit/>
          </a:bodyPr>
          <a:lstStyle/>
          <a:p>
            <a:pPr indent="266700">
              <a:lnSpc>
                <a:spcPct val="120000"/>
              </a:lnSpc>
            </a:pPr>
            <a:r>
              <a:rPr lang="zh-CN" altLang="zh-CN" dirty="0"/>
              <a:t>教育扶贫主要内容，对贫困家庭学生</a:t>
            </a:r>
            <a:r>
              <a:rPr lang="zh-CN" altLang="zh-CN" b="1" dirty="0"/>
              <a:t>学前教育阶段</a:t>
            </a:r>
            <a:r>
              <a:rPr lang="zh-CN" altLang="zh-CN" dirty="0"/>
              <a:t>，按每生每年</a:t>
            </a:r>
            <a:r>
              <a:rPr lang="en-US" altLang="zh-CN" dirty="0"/>
              <a:t>1000</a:t>
            </a:r>
            <a:r>
              <a:rPr lang="zh-CN" altLang="zh-CN" dirty="0"/>
              <a:t>元的标准给予生活补助；</a:t>
            </a:r>
            <a:r>
              <a:rPr lang="zh-CN" altLang="zh-CN" b="1" dirty="0"/>
              <a:t>义务教育阶段</a:t>
            </a:r>
            <a:r>
              <a:rPr lang="zh-CN" altLang="zh-CN" dirty="0"/>
              <a:t>，免学费、免费发放教科书，按小学每生每年</a:t>
            </a:r>
            <a:r>
              <a:rPr lang="en-US" altLang="zh-CN" dirty="0"/>
              <a:t>1000</a:t>
            </a:r>
            <a:r>
              <a:rPr lang="zh-CN" altLang="zh-CN" dirty="0"/>
              <a:t>元、初中每生每年</a:t>
            </a:r>
            <a:r>
              <a:rPr lang="en-US" altLang="zh-CN" dirty="0"/>
              <a:t>1250</a:t>
            </a:r>
            <a:r>
              <a:rPr lang="zh-CN" altLang="zh-CN" dirty="0"/>
              <a:t>元的标准补助生活费，同时按照国家试点地区每生每天</a:t>
            </a:r>
            <a:r>
              <a:rPr lang="en-US" altLang="zh-CN" dirty="0"/>
              <a:t>4</a:t>
            </a:r>
            <a:r>
              <a:rPr lang="zh-CN" altLang="zh-CN" dirty="0"/>
              <a:t>元补助、省级试点地区每生每天</a:t>
            </a:r>
            <a:r>
              <a:rPr lang="en-US" altLang="zh-CN" dirty="0"/>
              <a:t>2.5 </a:t>
            </a:r>
            <a:r>
              <a:rPr lang="zh-CN" altLang="zh-CN" dirty="0"/>
              <a:t>元补助标准实施义务教育学生营养改善计划；</a:t>
            </a:r>
            <a:r>
              <a:rPr lang="zh-CN" altLang="zh-CN" b="1" dirty="0"/>
              <a:t>普通高中教育阶段</a:t>
            </a:r>
            <a:r>
              <a:rPr lang="zh-CN" altLang="zh-CN" dirty="0"/>
              <a:t>，免学费，对普通高中家庭经济困难学生发放国家助学金，资助标准为人均</a:t>
            </a:r>
            <a:r>
              <a:rPr lang="en-US" altLang="zh-CN" dirty="0"/>
              <a:t>2000</a:t>
            </a:r>
            <a:r>
              <a:rPr lang="zh-CN" altLang="zh-CN" dirty="0"/>
              <a:t>元</a:t>
            </a:r>
            <a:r>
              <a:rPr lang="en-US" altLang="zh-CN" dirty="0"/>
              <a:t>/</a:t>
            </a:r>
            <a:r>
              <a:rPr lang="zh-CN" altLang="zh-CN" dirty="0"/>
              <a:t>年，根据贫困程度实行每生每年</a:t>
            </a:r>
            <a:r>
              <a:rPr lang="en-US" altLang="zh-CN" dirty="0"/>
              <a:t>1500</a:t>
            </a:r>
            <a:r>
              <a:rPr lang="zh-CN" altLang="zh-CN" dirty="0"/>
              <a:t>元、</a:t>
            </a:r>
            <a:r>
              <a:rPr lang="en-US" altLang="zh-CN" dirty="0"/>
              <a:t>2000 </a:t>
            </a:r>
            <a:r>
              <a:rPr lang="zh-CN" altLang="zh-CN" dirty="0"/>
              <a:t>元和</a:t>
            </a:r>
            <a:r>
              <a:rPr lang="en-US" altLang="zh-CN" dirty="0"/>
              <a:t>3000</a:t>
            </a:r>
            <a:r>
              <a:rPr lang="zh-CN" altLang="zh-CN" dirty="0"/>
              <a:t>元三档标准</a:t>
            </a:r>
            <a:r>
              <a:rPr lang="en-US" altLang="zh-CN" dirty="0"/>
              <a:t>;</a:t>
            </a:r>
            <a:r>
              <a:rPr lang="zh-CN" altLang="zh-CN" b="1" dirty="0"/>
              <a:t>职业教育阶段</a:t>
            </a:r>
            <a:r>
              <a:rPr lang="zh-CN" altLang="zh-CN" dirty="0"/>
              <a:t>，免学费，中职学生按每生每年</a:t>
            </a:r>
            <a:r>
              <a:rPr lang="en-US" altLang="zh-CN" dirty="0"/>
              <a:t>2000</a:t>
            </a:r>
            <a:r>
              <a:rPr lang="zh-CN" altLang="zh-CN" dirty="0"/>
              <a:t>元的标准发放国家助学金，高职学生按每生每年</a:t>
            </a:r>
            <a:r>
              <a:rPr lang="en-US" altLang="zh-CN" dirty="0"/>
              <a:t>3000 </a:t>
            </a:r>
            <a:r>
              <a:rPr lang="zh-CN" altLang="zh-CN" dirty="0"/>
              <a:t>元的标准发放国家助学金，并帮助申请最高限额</a:t>
            </a:r>
            <a:r>
              <a:rPr lang="en-US" altLang="zh-CN" dirty="0"/>
              <a:t>8000</a:t>
            </a:r>
            <a:r>
              <a:rPr lang="zh-CN" altLang="zh-CN" dirty="0"/>
              <a:t>元的国家助学贷款，在校期间给予全额贴息</a:t>
            </a:r>
            <a:r>
              <a:rPr lang="en-US" altLang="zh-CN" dirty="0"/>
              <a:t>;</a:t>
            </a:r>
            <a:r>
              <a:rPr lang="zh-CN" altLang="zh-CN" dirty="0"/>
              <a:t>对建档立卡贫困家庭中接受中、高等职业教育的学生，可同时申请享受扶贫部门每生每年不低于</a:t>
            </a:r>
            <a:r>
              <a:rPr lang="en-US" altLang="zh-CN" dirty="0"/>
              <a:t>3000 </a:t>
            </a:r>
            <a:r>
              <a:rPr lang="zh-CN" altLang="zh-CN" dirty="0"/>
              <a:t>元的雨露计划扶贫助学补助，其中深度贫困县学生补助标准提高到每生每年</a:t>
            </a:r>
            <a:r>
              <a:rPr lang="en-US" altLang="zh-CN" dirty="0"/>
              <a:t>5000</a:t>
            </a:r>
            <a:r>
              <a:rPr lang="zh-CN" altLang="zh-CN" dirty="0"/>
              <a:t>元</a:t>
            </a:r>
            <a:r>
              <a:rPr lang="en-US" altLang="zh-CN" dirty="0"/>
              <a:t>:</a:t>
            </a:r>
            <a:r>
              <a:rPr lang="zh-CN" altLang="zh-CN" b="1" dirty="0"/>
              <a:t>本科教育阶段，</a:t>
            </a:r>
            <a:r>
              <a:rPr lang="zh-CN" altLang="zh-CN" dirty="0"/>
              <a:t>普通本科高校适当减免学费，按每生每年</a:t>
            </a:r>
            <a:r>
              <a:rPr lang="en-US" altLang="zh-CN" dirty="0"/>
              <a:t>3000</a:t>
            </a:r>
            <a:r>
              <a:rPr lang="zh-CN" altLang="zh-CN" dirty="0"/>
              <a:t>元的标准发放国家助学金，并帮助申请最高限额的国家助学贷款，在校期间给子全额贴息（兴山县每个专科生</a:t>
            </a:r>
            <a:r>
              <a:rPr lang="en-US" altLang="zh-CN" dirty="0"/>
              <a:t>5000</a:t>
            </a:r>
            <a:r>
              <a:rPr lang="zh-CN" altLang="zh-CN" dirty="0"/>
              <a:t>元，本科生</a:t>
            </a:r>
            <a:r>
              <a:rPr lang="en-US" altLang="zh-CN" dirty="0"/>
              <a:t>10000</a:t>
            </a:r>
            <a:r>
              <a:rPr lang="zh-CN" altLang="zh-CN" dirty="0"/>
              <a:t>元现金奖励）。实施国家、地方、高校本科专项招生计划，对建档立卡贫困家庭子女单独划线、单独录取。将贫困县所有学校全部纳入义务教育薄弱学校改造计划支持范围</a:t>
            </a:r>
            <a:endParaRPr lang="zh-CN" altLang="en-US" dirty="0">
              <a:solidFill>
                <a:srgbClr val="000000"/>
              </a:solidFill>
              <a:cs typeface="+mn-ea"/>
              <a:sym typeface="+mn-lt"/>
            </a:endParaRPr>
          </a:p>
        </p:txBody>
      </p:sp>
      <p:pic>
        <p:nvPicPr>
          <p:cNvPr id="8" name="图片 7"/>
          <p:cNvPicPr>
            <a:picLocks noChangeAspect="1"/>
          </p:cNvPicPr>
          <p:nvPr/>
        </p:nvPicPr>
        <p:blipFill>
          <a:blip r:embed="rId3" cstate="print">
            <a:clrChange>
              <a:clrFrom>
                <a:srgbClr val="FFFFFF">
                  <a:alpha val="100000"/>
                </a:srgbClr>
              </a:clrFrom>
              <a:clrTo>
                <a:srgbClr val="FFFFFF">
                  <a:alpha val="100000"/>
                  <a:alpha val="0"/>
                </a:srgbClr>
              </a:clrTo>
            </a:clrChange>
          </a:blip>
          <a:srcRect b="3349"/>
          <a:stretch>
            <a:fillRect/>
          </a:stretch>
        </p:blipFill>
        <p:spPr>
          <a:xfrm>
            <a:off x="0" y="2695892"/>
            <a:ext cx="2087245" cy="1466215"/>
          </a:xfrm>
          <a:prstGeom prst="rect">
            <a:avLst/>
          </a:prstGeom>
        </p:spPr>
      </p:pic>
    </p:spTree>
    <p:extLst>
      <p:ext uri="{BB962C8B-B14F-4D97-AF65-F5344CB8AC3E}">
        <p14:creationId xmlns:p14="http://schemas.microsoft.com/office/powerpoint/2010/main" val="3666125171"/>
      </p:ext>
    </p:extLst>
  </p:cSld>
  <p:clrMapOvr>
    <a:masterClrMapping/>
  </p:clrMapOvr>
  <p:transition>
    <p:cover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4b9d84fc-70bd-4fa9-9f2f-1f22ed6707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yjoxqxnt">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dk1"/>
        </a:lnRef>
        <a:fillRef idx="1">
          <a:schemeClr val="lt1"/>
        </a:fillRef>
        <a:effectRef idx="0">
          <a:schemeClr val="dk1"/>
        </a:effectRef>
        <a:fontRef idx="minor">
          <a:schemeClr val="dk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TotalTime>
  <Words>1669</Words>
  <Application>Microsoft Office PowerPoint</Application>
  <PresentationFormat>自定义</PresentationFormat>
  <Paragraphs>89</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YLMF</cp:lastModifiedBy>
  <cp:revision>343</cp:revision>
  <dcterms:created xsi:type="dcterms:W3CDTF">2015-05-05T08:02:00Z</dcterms:created>
  <dcterms:modified xsi:type="dcterms:W3CDTF">2020-05-14T02:04:58Z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y fmtid="{D5CDD505-2E9C-101B-9397-08002B2CF9AE}" pid="3" name="KSORubyTemplateID">
    <vt:lpwstr>33</vt:lpwstr>
  </property>
</Properties>
</file>